
<file path=[Content_Types].xml><?xml version="1.0" encoding="utf-8"?>
<Types xmlns="http://schemas.openxmlformats.org/package/2006/content-types">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theme/themeOverride4.xml" ContentType="application/vnd.openxmlformats-officedocument.themeOverride+xml"/>
  <Override PartName="/ppt/charts/chart7.xml" ContentType="application/vnd.openxmlformats-officedocument.drawingml.chart+xml"/>
  <Override PartName="/ppt/theme/themeOverride5.xml" ContentType="application/vnd.openxmlformats-officedocument.themeOverride+xml"/>
  <Override PartName="/ppt/notesSlides/notesSlide3.xml" ContentType="application/vnd.openxmlformats-officedocument.presentationml.notesSlide+xml"/>
  <Override PartName="/ppt/charts/chart8.xml" ContentType="application/vnd.openxmlformats-officedocument.drawingml.chart+xml"/>
  <Override PartName="/ppt/theme/themeOverride6.xml" ContentType="application/vnd.openxmlformats-officedocument.themeOverride+xml"/>
  <Override PartName="/ppt/charts/chart9.xml" ContentType="application/vnd.openxmlformats-officedocument.drawingml.chart+xml"/>
  <Override PartName="/ppt/theme/themeOverride7.xml" ContentType="application/vnd.openxmlformats-officedocument.themeOverride+xml"/>
  <Override PartName="/ppt/charts/chart10.xml" ContentType="application/vnd.openxmlformats-officedocument.drawingml.chart+xml"/>
  <Override PartName="/ppt/theme/themeOverride8.xml" ContentType="application/vnd.openxmlformats-officedocument.themeOverride+xml"/>
  <Override PartName="/ppt/notesSlides/notesSlide4.xml" ContentType="application/vnd.openxmlformats-officedocument.presentationml.notesSlide+xml"/>
  <Override PartName="/ppt/charts/chart11.xml" ContentType="application/vnd.openxmlformats-officedocument.drawingml.chart+xml"/>
  <Override PartName="/ppt/theme/themeOverride9.xml" ContentType="application/vnd.openxmlformats-officedocument.themeOverride+xml"/>
  <Override PartName="/ppt/charts/chart12.xml" ContentType="application/vnd.openxmlformats-officedocument.drawingml.chart+xml"/>
  <Override PartName="/ppt/theme/themeOverride10.xml" ContentType="application/vnd.openxmlformats-officedocument.themeOverride+xml"/>
  <Override PartName="/ppt/charts/chart13.xml" ContentType="application/vnd.openxmlformats-officedocument.drawingml.chart+xml"/>
  <Override PartName="/ppt/charts/chart14.xml" ContentType="application/vnd.openxmlformats-officedocument.drawingml.chart+xml"/>
  <Override PartName="/ppt/notesSlides/notesSlide5.xml" ContentType="application/vnd.openxmlformats-officedocument.presentationml.notesSlide+xml"/>
  <Override PartName="/ppt/charts/chart15.xml" ContentType="application/vnd.openxmlformats-officedocument.drawingml.chart+xml"/>
  <Override PartName="/ppt/theme/themeOverride11.xml" ContentType="application/vnd.openxmlformats-officedocument.themeOverride+xml"/>
  <Override PartName="/ppt/charts/chart16.xml" ContentType="application/vnd.openxmlformats-officedocument.drawingml.chart+xml"/>
  <Override PartName="/ppt/theme/themeOverride12.xml" ContentType="application/vnd.openxmlformats-officedocument.themeOverride+xml"/>
  <Override PartName="/ppt/charts/chart17.xml" ContentType="application/vnd.openxmlformats-officedocument.drawingml.chart+xml"/>
  <Override PartName="/ppt/theme/themeOverride13.xml" ContentType="application/vnd.openxmlformats-officedocument.themeOverride+xml"/>
  <Override PartName="/ppt/charts/chart18.xml" ContentType="application/vnd.openxmlformats-officedocument.drawingml.chart+xml"/>
  <Override PartName="/ppt/charts/chart19.xml" ContentType="application/vnd.openxmlformats-officedocument.drawingml.chart+xml"/>
  <Override PartName="/ppt/theme/themeOverride14.xml" ContentType="application/vnd.openxmlformats-officedocument.themeOverride+xml"/>
  <Override PartName="/ppt/notesSlides/notesSlide6.xml" ContentType="application/vnd.openxmlformats-officedocument.presentationml.notesSlide+xml"/>
  <Override PartName="/ppt/charts/chart20.xml" ContentType="application/vnd.openxmlformats-officedocument.drawingml.chart+xml"/>
  <Override PartName="/ppt/theme/themeOverride15.xml" ContentType="application/vnd.openxmlformats-officedocument.themeOverride+xml"/>
  <Override PartName="/ppt/charts/chart21.xml" ContentType="application/vnd.openxmlformats-officedocument.drawingml.chart+xml"/>
  <Override PartName="/ppt/charts/chart22.xml" ContentType="application/vnd.openxmlformats-officedocument.drawingml.chart+xml"/>
  <Override PartName="/ppt/theme/themeOverride16.xml" ContentType="application/vnd.openxmlformats-officedocument.themeOverride+xml"/>
  <Override PartName="/ppt/charts/chart23.xml" ContentType="application/vnd.openxmlformats-officedocument.drawingml.chart+xml"/>
  <Override PartName="/ppt/notesSlides/notesSlide7.xml" ContentType="application/vnd.openxmlformats-officedocument.presentationml.notesSlide+xml"/>
  <Override PartName="/ppt/charts/chart24.xml" ContentType="application/vnd.openxmlformats-officedocument.drawingml.chart+xml"/>
  <Override PartName="/ppt/theme/themeOverride17.xml" ContentType="application/vnd.openxmlformats-officedocument.themeOverr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9" r:id="rId1"/>
  </p:sldMasterIdLst>
  <p:notesMasterIdLst>
    <p:notesMasterId r:id="rId23"/>
  </p:notesMasterIdLst>
  <p:handoutMasterIdLst>
    <p:handoutMasterId r:id="rId24"/>
  </p:handoutMasterIdLst>
  <p:sldIdLst>
    <p:sldId id="1984" r:id="rId2"/>
    <p:sldId id="1986" r:id="rId3"/>
    <p:sldId id="1987" r:id="rId4"/>
    <p:sldId id="1988" r:id="rId5"/>
    <p:sldId id="1994" r:id="rId6"/>
    <p:sldId id="2018" r:id="rId7"/>
    <p:sldId id="1995" r:id="rId8"/>
    <p:sldId id="1990" r:id="rId9"/>
    <p:sldId id="2019" r:id="rId10"/>
    <p:sldId id="1965" r:id="rId11"/>
    <p:sldId id="1962" r:id="rId12"/>
    <p:sldId id="1967" r:id="rId13"/>
    <p:sldId id="1971" r:id="rId14"/>
    <p:sldId id="2020" r:id="rId15"/>
    <p:sldId id="1970" r:id="rId16"/>
    <p:sldId id="1972" r:id="rId17"/>
    <p:sldId id="1968" r:id="rId18"/>
    <p:sldId id="1978" r:id="rId19"/>
    <p:sldId id="2012" r:id="rId20"/>
    <p:sldId id="1974" r:id="rId21"/>
    <p:sldId id="317" r:id="rId22"/>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51F5474-16FC-757E-C92E-1F09BA9B6BD8}" name="Consuelo Perera Cabañas" initials="CP" userId="S::Consuelo.Perera@fundae.es::f0efaf91-8aa1-4e86-8499-ea3aa4122bd5" providerId="AD"/>
  <p188:author id="{EB699CAD-0A33-45A7-9320-A2B89BD8B817}" name="mariana szmulewicz" initials="MS" userId="00000000-0000-0000-811a-c81243279b13" providerId="Windows Live"/>
  <p188:author id="{D1D1DCC2-1D62-A5FA-C022-971A49A0232C}" name="mariana szmulewicz" initials="ms" userId="811ac81243279b13"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5" name="Autor" initials="A" lastIdx="0" clrIdx="14"/>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48AE64"/>
    <a:srgbClr val="004481"/>
    <a:srgbClr val="5BBEFF"/>
    <a:srgbClr val="AD53A1"/>
    <a:srgbClr val="F8CD51"/>
    <a:srgbClr val="F7893B"/>
    <a:srgbClr val="C277D2"/>
    <a:srgbClr val="2DCCCD"/>
    <a:srgbClr val="BFAC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D6B98A-7CB8-4A05-A640-D587A62CC6C3}" v="3" dt="2026-07-13T09:26:40.58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BBVABentonSansLight"/>
          <a:ea typeface="BBVABentonSansLight"/>
          <a:cs typeface="BBVABentonSansLight"/>
        </a:font>
        <a:srgbClr val="00448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4E6"/>
          </a:solidFill>
        </a:fill>
      </a:tcStyle>
    </a:wholeTbl>
    <a:band2H>
      <a:tcTxStyle/>
      <a:tcStyle>
        <a:tcBdr/>
        <a:fill>
          <a:solidFill>
            <a:srgbClr val="E7EBF3"/>
          </a:solidFill>
        </a:fill>
      </a:tcStyle>
    </a:band2H>
    <a:firstCol>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BBVABentonSansLight"/>
          <a:ea typeface="BBVABentonSansLight"/>
          <a:cs typeface="BBVABentonSansLight"/>
        </a:font>
        <a:srgbClr val="00448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ECED"/>
          </a:solidFill>
        </a:fill>
      </a:tcStyle>
    </a:wholeTbl>
    <a:band2H>
      <a:tcTxStyle/>
      <a:tcStyle>
        <a:tcBdr/>
        <a:fill>
          <a:solidFill>
            <a:srgbClr val="E7F6F6"/>
          </a:solidFill>
        </a:fill>
      </a:tcStyle>
    </a:band2H>
    <a:firstCol>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BBVABentonSansLight"/>
          <a:ea typeface="BBVABentonSansLight"/>
          <a:cs typeface="BBVABentonSansLight"/>
        </a:font>
        <a:srgbClr val="00448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9CD"/>
          </a:solidFill>
        </a:fill>
      </a:tcStyle>
    </a:wholeTbl>
    <a:band2H>
      <a:tcTxStyle/>
      <a:tcStyle>
        <a:tcBdr/>
        <a:fill>
          <a:solidFill>
            <a:srgbClr val="FDEDE7"/>
          </a:solidFill>
        </a:fill>
      </a:tcStyle>
    </a:band2H>
    <a:firstCol>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BBVABentonSansLight"/>
          <a:ea typeface="BBVABentonSansLight"/>
          <a:cs typeface="BBVABentonSansLight"/>
        </a:font>
        <a:srgbClr val="004481"/>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8EC"/>
          </a:solidFill>
        </a:fill>
      </a:tcStyle>
    </a:wholeTbl>
    <a:band2H>
      <a:tcTxStyle/>
      <a:tcStyle>
        <a:tcBdr/>
        <a:fill>
          <a:solidFill>
            <a:srgbClr val="FFFFFF"/>
          </a:solidFill>
        </a:fill>
      </a:tcStyle>
    </a:band2H>
    <a:firstCol>
      <a:tcTxStyle b="on" i="off">
        <a:font>
          <a:latin typeface="BBVABentonSansLight"/>
          <a:ea typeface="BBVABentonSansLight"/>
          <a:cs typeface="BBVABentonSansLigh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BBVABentonSansLight"/>
          <a:ea typeface="BBVABentonSansLight"/>
          <a:cs typeface="BBVABentonSansLight"/>
        </a:font>
        <a:srgbClr val="004481"/>
      </a:tcTxStyle>
      <a:tcStyle>
        <a:tcBdr>
          <a:left>
            <a:ln w="12700" cap="flat">
              <a:noFill/>
              <a:miter lim="400000"/>
            </a:ln>
          </a:left>
          <a:right>
            <a:ln w="12700" cap="flat">
              <a:noFill/>
              <a:miter lim="400000"/>
            </a:ln>
          </a:right>
          <a:top>
            <a:ln w="50800" cap="flat">
              <a:solidFill>
                <a:srgbClr val="004481"/>
              </a:solidFill>
              <a:prstDash val="solid"/>
              <a:round/>
            </a:ln>
          </a:top>
          <a:bottom>
            <a:ln w="25400" cap="flat">
              <a:solidFill>
                <a:srgbClr val="004481"/>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BBVABentonSansLight"/>
          <a:ea typeface="BBVABentonSansLight"/>
          <a:cs typeface="BBVABentonSansLight"/>
        </a:font>
        <a:srgbClr val="FFFFFF"/>
      </a:tcTxStyle>
      <a:tcStyle>
        <a:tcBdr>
          <a:left>
            <a:ln w="12700" cap="flat">
              <a:noFill/>
              <a:miter lim="400000"/>
            </a:ln>
          </a:left>
          <a:right>
            <a:ln w="12700" cap="flat">
              <a:noFill/>
              <a:miter lim="400000"/>
            </a:ln>
          </a:right>
          <a:top>
            <a:ln w="25400" cap="flat">
              <a:solidFill>
                <a:srgbClr val="004481"/>
              </a:solidFill>
              <a:prstDash val="solid"/>
              <a:round/>
            </a:ln>
          </a:top>
          <a:bottom>
            <a:ln w="25400" cap="flat">
              <a:solidFill>
                <a:srgbClr val="004481"/>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BBVABentonSansLight"/>
          <a:ea typeface="BBVABentonSansLight"/>
          <a:cs typeface="BBVABentonSansLight"/>
        </a:font>
        <a:srgbClr val="00448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DD7"/>
          </a:solidFill>
        </a:fill>
      </a:tcStyle>
    </a:wholeTbl>
    <a:band2H>
      <a:tcTxStyle/>
      <a:tcStyle>
        <a:tcBdr/>
        <a:fill>
          <a:solidFill>
            <a:srgbClr val="E6E8EC"/>
          </a:solidFill>
        </a:fill>
      </a:tcStyle>
    </a:band2H>
    <a:firstCol>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4481"/>
          </a:solidFill>
        </a:fill>
      </a:tcStyle>
    </a:firstCol>
    <a:la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4481"/>
          </a:solidFill>
        </a:fill>
      </a:tcStyle>
    </a:lastRow>
    <a:firstRow>
      <a:tcTxStyle b="on" i="off">
        <a:font>
          <a:latin typeface="BBVABentonSansLight"/>
          <a:ea typeface="BBVABentonSansLight"/>
          <a:cs typeface="BBVABentonSansLigh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4481"/>
          </a:solidFill>
        </a:fill>
      </a:tcStyle>
    </a:firstRow>
  </a:tblStyle>
  <a:tblStyle styleId="{2708684C-4D16-4618-839F-0558EEFCDFE6}" styleName="">
    <a:tblBg/>
    <a:wholeTbl>
      <a:tcTxStyle b="off" i="off">
        <a:font>
          <a:latin typeface="BBVABentonSansLight"/>
          <a:ea typeface="BBVABentonSansLight"/>
          <a:cs typeface="BBVABentonSansLight"/>
        </a:font>
        <a:srgbClr val="004481"/>
      </a:tcTxStyle>
      <a:tcStyle>
        <a:tcBdr>
          <a:left>
            <a:ln w="12700" cap="flat">
              <a:solidFill>
                <a:srgbClr val="004481"/>
              </a:solidFill>
              <a:prstDash val="solid"/>
              <a:round/>
            </a:ln>
          </a:left>
          <a:right>
            <a:ln w="12700" cap="flat">
              <a:solidFill>
                <a:srgbClr val="004481"/>
              </a:solidFill>
              <a:prstDash val="solid"/>
              <a:round/>
            </a:ln>
          </a:right>
          <a:top>
            <a:ln w="12700" cap="flat">
              <a:solidFill>
                <a:srgbClr val="004481"/>
              </a:solidFill>
              <a:prstDash val="solid"/>
              <a:round/>
            </a:ln>
          </a:top>
          <a:bottom>
            <a:ln w="12700" cap="flat">
              <a:solidFill>
                <a:srgbClr val="004481"/>
              </a:solidFill>
              <a:prstDash val="solid"/>
              <a:round/>
            </a:ln>
          </a:bottom>
          <a:insideH>
            <a:ln w="12700" cap="flat">
              <a:solidFill>
                <a:srgbClr val="004481"/>
              </a:solidFill>
              <a:prstDash val="solid"/>
              <a:round/>
            </a:ln>
          </a:insideH>
          <a:insideV>
            <a:ln w="12700" cap="flat">
              <a:solidFill>
                <a:srgbClr val="004481"/>
              </a:solidFill>
              <a:prstDash val="solid"/>
              <a:round/>
            </a:ln>
          </a:insideV>
        </a:tcBdr>
        <a:fill>
          <a:solidFill>
            <a:srgbClr val="004481">
              <a:alpha val="20000"/>
            </a:srgbClr>
          </a:solidFill>
        </a:fill>
      </a:tcStyle>
    </a:wholeTbl>
    <a:band2H>
      <a:tcTxStyle/>
      <a:tcStyle>
        <a:tcBdr/>
        <a:fill>
          <a:solidFill>
            <a:srgbClr val="FFFFFF"/>
          </a:solidFill>
        </a:fill>
      </a:tcStyle>
    </a:band2H>
    <a:firstCol>
      <a:tcTxStyle b="on" i="off">
        <a:font>
          <a:latin typeface="BBVABentonSansLight"/>
          <a:ea typeface="BBVABentonSansLight"/>
          <a:cs typeface="BBVABentonSansLight"/>
        </a:font>
        <a:srgbClr val="004481"/>
      </a:tcTxStyle>
      <a:tcStyle>
        <a:tcBdr>
          <a:left>
            <a:ln w="12700" cap="flat">
              <a:solidFill>
                <a:srgbClr val="004481"/>
              </a:solidFill>
              <a:prstDash val="solid"/>
              <a:round/>
            </a:ln>
          </a:left>
          <a:right>
            <a:ln w="12700" cap="flat">
              <a:solidFill>
                <a:srgbClr val="004481"/>
              </a:solidFill>
              <a:prstDash val="solid"/>
              <a:round/>
            </a:ln>
          </a:right>
          <a:top>
            <a:ln w="12700" cap="flat">
              <a:solidFill>
                <a:srgbClr val="004481"/>
              </a:solidFill>
              <a:prstDash val="solid"/>
              <a:round/>
            </a:ln>
          </a:top>
          <a:bottom>
            <a:ln w="12700" cap="flat">
              <a:solidFill>
                <a:srgbClr val="004481"/>
              </a:solidFill>
              <a:prstDash val="solid"/>
              <a:round/>
            </a:ln>
          </a:bottom>
          <a:insideH>
            <a:ln w="12700" cap="flat">
              <a:solidFill>
                <a:srgbClr val="004481"/>
              </a:solidFill>
              <a:prstDash val="solid"/>
              <a:round/>
            </a:ln>
          </a:insideH>
          <a:insideV>
            <a:ln w="12700" cap="flat">
              <a:solidFill>
                <a:srgbClr val="004481"/>
              </a:solidFill>
              <a:prstDash val="solid"/>
              <a:round/>
            </a:ln>
          </a:insideV>
        </a:tcBdr>
        <a:fill>
          <a:solidFill>
            <a:srgbClr val="004481">
              <a:alpha val="20000"/>
            </a:srgbClr>
          </a:solidFill>
        </a:fill>
      </a:tcStyle>
    </a:firstCol>
    <a:lastRow>
      <a:tcTxStyle b="on" i="off">
        <a:font>
          <a:latin typeface="BBVABentonSansLight"/>
          <a:ea typeface="BBVABentonSansLight"/>
          <a:cs typeface="BBVABentonSansLight"/>
        </a:font>
        <a:srgbClr val="004481"/>
      </a:tcTxStyle>
      <a:tcStyle>
        <a:tcBdr>
          <a:left>
            <a:ln w="12700" cap="flat">
              <a:solidFill>
                <a:srgbClr val="004481"/>
              </a:solidFill>
              <a:prstDash val="solid"/>
              <a:round/>
            </a:ln>
          </a:left>
          <a:right>
            <a:ln w="12700" cap="flat">
              <a:solidFill>
                <a:srgbClr val="004481"/>
              </a:solidFill>
              <a:prstDash val="solid"/>
              <a:round/>
            </a:ln>
          </a:right>
          <a:top>
            <a:ln w="50800" cap="flat">
              <a:solidFill>
                <a:srgbClr val="004481"/>
              </a:solidFill>
              <a:prstDash val="solid"/>
              <a:round/>
            </a:ln>
          </a:top>
          <a:bottom>
            <a:ln w="12700" cap="flat">
              <a:solidFill>
                <a:srgbClr val="004481"/>
              </a:solidFill>
              <a:prstDash val="solid"/>
              <a:round/>
            </a:ln>
          </a:bottom>
          <a:insideH>
            <a:ln w="12700" cap="flat">
              <a:solidFill>
                <a:srgbClr val="004481"/>
              </a:solidFill>
              <a:prstDash val="solid"/>
              <a:round/>
            </a:ln>
          </a:insideH>
          <a:insideV>
            <a:ln w="12700" cap="flat">
              <a:solidFill>
                <a:srgbClr val="004481"/>
              </a:solidFill>
              <a:prstDash val="solid"/>
              <a:round/>
            </a:ln>
          </a:insideV>
        </a:tcBdr>
        <a:fill>
          <a:noFill/>
        </a:fill>
      </a:tcStyle>
    </a:lastRow>
    <a:firstRow>
      <a:tcTxStyle b="on" i="off">
        <a:font>
          <a:latin typeface="BBVABentonSansLight"/>
          <a:ea typeface="BBVABentonSansLight"/>
          <a:cs typeface="BBVABentonSansLight"/>
        </a:font>
        <a:srgbClr val="004481"/>
      </a:tcTxStyle>
      <a:tcStyle>
        <a:tcBdr>
          <a:left>
            <a:ln w="12700" cap="flat">
              <a:solidFill>
                <a:srgbClr val="004481"/>
              </a:solidFill>
              <a:prstDash val="solid"/>
              <a:round/>
            </a:ln>
          </a:left>
          <a:right>
            <a:ln w="12700" cap="flat">
              <a:solidFill>
                <a:srgbClr val="004481"/>
              </a:solidFill>
              <a:prstDash val="solid"/>
              <a:round/>
            </a:ln>
          </a:right>
          <a:top>
            <a:ln w="12700" cap="flat">
              <a:solidFill>
                <a:srgbClr val="004481"/>
              </a:solidFill>
              <a:prstDash val="solid"/>
              <a:round/>
            </a:ln>
          </a:top>
          <a:bottom>
            <a:ln w="25400" cap="flat">
              <a:solidFill>
                <a:srgbClr val="004481"/>
              </a:solidFill>
              <a:prstDash val="solid"/>
              <a:round/>
            </a:ln>
          </a:bottom>
          <a:insideH>
            <a:ln w="12700" cap="flat">
              <a:solidFill>
                <a:srgbClr val="004481"/>
              </a:solidFill>
              <a:prstDash val="solid"/>
              <a:round/>
            </a:ln>
          </a:insideH>
          <a:insideV>
            <a:ln w="12700" cap="flat">
              <a:solidFill>
                <a:srgbClr val="004481"/>
              </a:solidFill>
              <a:prstDash val="solid"/>
              <a:round/>
            </a:ln>
          </a:insideV>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70" autoAdjust="0"/>
    <p:restoredTop sz="96893"/>
  </p:normalViewPr>
  <p:slideViewPr>
    <p:cSldViewPr snapToGrid="0">
      <p:cViewPr varScale="1">
        <p:scale>
          <a:sx n="176" d="100"/>
          <a:sy n="176" d="100"/>
        </p:scale>
        <p:origin x="294" y="144"/>
      </p:cViewPr>
      <p:guideLst/>
    </p:cSldViewPr>
  </p:slideViewPr>
  <p:notesTextViewPr>
    <p:cViewPr>
      <p:scale>
        <a:sx n="1" d="1"/>
        <a:sy n="1" d="1"/>
      </p:scale>
      <p:origin x="0" y="0"/>
    </p:cViewPr>
  </p:notesTextViewPr>
  <p:notesViewPr>
    <p:cSldViewPr snapToGrid="0" showGuides="1">
      <p:cViewPr varScale="1">
        <p:scale>
          <a:sx n="97" d="100"/>
          <a:sy n="97" d="100"/>
        </p:scale>
        <p:origin x="3688" y="2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suelo Perera Cabañas" userId="f0efaf91-8aa1-4e86-8499-ea3aa4122bd5" providerId="ADAL" clId="{AB8F82E8-3C6D-4DEB-86D8-3E58760ADCDF}"/>
    <pc:docChg chg="undo custSel modSld">
      <pc:chgData name="Consuelo Perera Cabañas" userId="f0efaf91-8aa1-4e86-8499-ea3aa4122bd5" providerId="ADAL" clId="{AB8F82E8-3C6D-4DEB-86D8-3E58760ADCDF}" dt="2026-07-13T09:26:40.583" v="14" actId="164"/>
      <pc:docMkLst>
        <pc:docMk/>
      </pc:docMkLst>
      <pc:sldChg chg="addSp modSp mod">
        <pc:chgData name="Consuelo Perera Cabañas" userId="f0efaf91-8aa1-4e86-8499-ea3aa4122bd5" providerId="ADAL" clId="{AB8F82E8-3C6D-4DEB-86D8-3E58760ADCDF}" dt="2026-07-13T09:26:40.583" v="14" actId="164"/>
        <pc:sldMkLst>
          <pc:docMk/>
          <pc:sldMk cId="2565409716" sldId="2012"/>
        </pc:sldMkLst>
        <pc:spChg chg="mod">
          <ac:chgData name="Consuelo Perera Cabañas" userId="f0efaf91-8aa1-4e86-8499-ea3aa4122bd5" providerId="ADAL" clId="{AB8F82E8-3C6D-4DEB-86D8-3E58760ADCDF}" dt="2026-07-13T09:26:01.334" v="13" actId="1076"/>
          <ac:spMkLst>
            <pc:docMk/>
            <pc:sldMk cId="2565409716" sldId="2012"/>
            <ac:spMk id="2" creationId="{8D4088AA-305A-F8CA-20CC-E79BE10312CE}"/>
          </ac:spMkLst>
        </pc:spChg>
        <pc:spChg chg="add mod">
          <ac:chgData name="Consuelo Perera Cabañas" userId="f0efaf91-8aa1-4e86-8499-ea3aa4122bd5" providerId="ADAL" clId="{AB8F82E8-3C6D-4DEB-86D8-3E58760ADCDF}" dt="2026-07-13T09:24:27.256" v="5" actId="571"/>
          <ac:spMkLst>
            <pc:docMk/>
            <pc:sldMk cId="2565409716" sldId="2012"/>
            <ac:spMk id="3" creationId="{1CE4F9C0-1BB3-8FC7-60BD-A532364C18AC}"/>
          </ac:spMkLst>
        </pc:spChg>
        <pc:spChg chg="mod">
          <ac:chgData name="Consuelo Perera Cabañas" userId="f0efaf91-8aa1-4e86-8499-ea3aa4122bd5" providerId="ADAL" clId="{AB8F82E8-3C6D-4DEB-86D8-3E58760ADCDF}" dt="2026-07-13T09:26:40.583" v="14" actId="164"/>
          <ac:spMkLst>
            <pc:docMk/>
            <pc:sldMk cId="2565409716" sldId="2012"/>
            <ac:spMk id="31" creationId="{BF54086C-4A2E-E145-C001-E14484E9148B}"/>
          </ac:spMkLst>
        </pc:spChg>
        <pc:spChg chg="mod">
          <ac:chgData name="Consuelo Perera Cabañas" userId="f0efaf91-8aa1-4e86-8499-ea3aa4122bd5" providerId="ADAL" clId="{AB8F82E8-3C6D-4DEB-86D8-3E58760ADCDF}" dt="2026-07-13T09:26:40.583" v="14" actId="164"/>
          <ac:spMkLst>
            <pc:docMk/>
            <pc:sldMk cId="2565409716" sldId="2012"/>
            <ac:spMk id="35" creationId="{70264A57-A7A8-9EA6-07AD-E2F97EAD9C1D}"/>
          </ac:spMkLst>
        </pc:spChg>
        <pc:spChg chg="mod">
          <ac:chgData name="Consuelo Perera Cabañas" userId="f0efaf91-8aa1-4e86-8499-ea3aa4122bd5" providerId="ADAL" clId="{AB8F82E8-3C6D-4DEB-86D8-3E58760ADCDF}" dt="2026-07-13T09:26:40.583" v="14" actId="164"/>
          <ac:spMkLst>
            <pc:docMk/>
            <pc:sldMk cId="2565409716" sldId="2012"/>
            <ac:spMk id="46" creationId="{06A66220-84FC-C5B0-7716-3158F5784CD1}"/>
          </ac:spMkLst>
        </pc:spChg>
        <pc:spChg chg="mod">
          <ac:chgData name="Consuelo Perera Cabañas" userId="f0efaf91-8aa1-4e86-8499-ea3aa4122bd5" providerId="ADAL" clId="{AB8F82E8-3C6D-4DEB-86D8-3E58760ADCDF}" dt="2026-07-13T09:26:40.583" v="14" actId="164"/>
          <ac:spMkLst>
            <pc:docMk/>
            <pc:sldMk cId="2565409716" sldId="2012"/>
            <ac:spMk id="49" creationId="{89AF13B4-B606-8F6F-08F1-C95385645CF3}"/>
          </ac:spMkLst>
        </pc:spChg>
        <pc:spChg chg="mod">
          <ac:chgData name="Consuelo Perera Cabañas" userId="f0efaf91-8aa1-4e86-8499-ea3aa4122bd5" providerId="ADAL" clId="{AB8F82E8-3C6D-4DEB-86D8-3E58760ADCDF}" dt="2026-07-13T09:26:40.583" v="14" actId="164"/>
          <ac:spMkLst>
            <pc:docMk/>
            <pc:sldMk cId="2565409716" sldId="2012"/>
            <ac:spMk id="52" creationId="{4C9D7567-3ACC-39DA-B3F0-F57C69BF17FA}"/>
          </ac:spMkLst>
        </pc:spChg>
        <pc:spChg chg="mod">
          <ac:chgData name="Consuelo Perera Cabañas" userId="f0efaf91-8aa1-4e86-8499-ea3aa4122bd5" providerId="ADAL" clId="{AB8F82E8-3C6D-4DEB-86D8-3E58760ADCDF}" dt="2026-07-13T09:26:40.583" v="14" actId="164"/>
          <ac:spMkLst>
            <pc:docMk/>
            <pc:sldMk cId="2565409716" sldId="2012"/>
            <ac:spMk id="54" creationId="{9E33ACAD-A6D4-06FF-D76D-1E136B8876D5}"/>
          </ac:spMkLst>
        </pc:spChg>
        <pc:spChg chg="mod">
          <ac:chgData name="Consuelo Perera Cabañas" userId="f0efaf91-8aa1-4e86-8499-ea3aa4122bd5" providerId="ADAL" clId="{AB8F82E8-3C6D-4DEB-86D8-3E58760ADCDF}" dt="2026-07-13T09:26:40.583" v="14" actId="164"/>
          <ac:spMkLst>
            <pc:docMk/>
            <pc:sldMk cId="2565409716" sldId="2012"/>
            <ac:spMk id="56" creationId="{C1EBDD26-19A3-95CF-CDBF-CFFECE0A1172}"/>
          </ac:spMkLst>
        </pc:spChg>
        <pc:spChg chg="mod">
          <ac:chgData name="Consuelo Perera Cabañas" userId="f0efaf91-8aa1-4e86-8499-ea3aa4122bd5" providerId="ADAL" clId="{AB8F82E8-3C6D-4DEB-86D8-3E58760ADCDF}" dt="2026-07-13T09:26:40.583" v="14" actId="164"/>
          <ac:spMkLst>
            <pc:docMk/>
            <pc:sldMk cId="2565409716" sldId="2012"/>
            <ac:spMk id="58" creationId="{4B7F8447-15EC-7EAC-A8BC-98F6EF0B295C}"/>
          </ac:spMkLst>
        </pc:spChg>
        <pc:spChg chg="mod">
          <ac:chgData name="Consuelo Perera Cabañas" userId="f0efaf91-8aa1-4e86-8499-ea3aa4122bd5" providerId="ADAL" clId="{AB8F82E8-3C6D-4DEB-86D8-3E58760ADCDF}" dt="2026-07-13T09:26:40.583" v="14" actId="164"/>
          <ac:spMkLst>
            <pc:docMk/>
            <pc:sldMk cId="2565409716" sldId="2012"/>
            <ac:spMk id="83" creationId="{3B0EAF67-BAFB-8DD8-761A-5CD25F70B24E}"/>
          </ac:spMkLst>
        </pc:spChg>
        <pc:spChg chg="mod">
          <ac:chgData name="Consuelo Perera Cabañas" userId="f0efaf91-8aa1-4e86-8499-ea3aa4122bd5" providerId="ADAL" clId="{AB8F82E8-3C6D-4DEB-86D8-3E58760ADCDF}" dt="2026-07-13T09:26:40.583" v="14" actId="164"/>
          <ac:spMkLst>
            <pc:docMk/>
            <pc:sldMk cId="2565409716" sldId="2012"/>
            <ac:spMk id="87" creationId="{B75AB2A4-7C67-C471-C287-89966763BDFC}"/>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Macro-Enabled_Worksheet8.xlsm"/><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9.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10.xml"/></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Macro-Enabled_Worksheet11.xlsm"/></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Macro-Enabled_Worksheet12.xlsm"/></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_Macro-Enabled_Worksheet13.xlsm"/><Relationship Id="rId1" Type="http://schemas.openxmlformats.org/officeDocument/2006/relationships/themeOverride" Target="../theme/themeOverride11.xml"/></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Worksheet14.xlsx"/><Relationship Id="rId1" Type="http://schemas.openxmlformats.org/officeDocument/2006/relationships/themeOverride" Target="../theme/themeOverride12.xml"/></Relationships>
</file>

<file path=ppt/charts/_rels/chart17.xml.rels><?xml version="1.0" encoding="UTF-8" standalone="yes"?>
<Relationships xmlns="http://schemas.openxmlformats.org/package/2006/relationships"><Relationship Id="rId2" Type="http://schemas.openxmlformats.org/officeDocument/2006/relationships/package" Target="../embeddings/Microsoft_Excel_Macro-Enabled_Worksheet15.xlsm"/><Relationship Id="rId1" Type="http://schemas.openxmlformats.org/officeDocument/2006/relationships/themeOverride" Target="../theme/themeOverride13.xml"/></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9.xml.rels><?xml version="1.0" encoding="UTF-8" standalone="yes"?>
<Relationships xmlns="http://schemas.openxmlformats.org/package/2006/relationships"><Relationship Id="rId2" Type="http://schemas.openxmlformats.org/officeDocument/2006/relationships/package" Target="../embeddings/Microsoft_Excel_Worksheet17.xlsx"/><Relationship Id="rId1" Type="http://schemas.openxmlformats.org/officeDocument/2006/relationships/themeOverride" Target="../theme/themeOverride14.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Excel_Worksheet18.xlsx"/><Relationship Id="rId1" Type="http://schemas.openxmlformats.org/officeDocument/2006/relationships/themeOverride" Target="../theme/themeOverride15.xml"/></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2.xml.rels><?xml version="1.0" encoding="UTF-8" standalone="yes"?>
<Relationships xmlns="http://schemas.openxmlformats.org/package/2006/relationships"><Relationship Id="rId2" Type="http://schemas.openxmlformats.org/officeDocument/2006/relationships/package" Target="../embeddings/Microsoft_Excel_Worksheet20.xlsx"/><Relationship Id="rId1" Type="http://schemas.openxmlformats.org/officeDocument/2006/relationships/themeOverride" Target="../theme/themeOverride16.xml"/></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4.xml.rels><?xml version="1.0" encoding="UTF-8" standalone="yes"?>
<Relationships xmlns="http://schemas.openxmlformats.org/package/2006/relationships"><Relationship Id="rId2" Type="http://schemas.openxmlformats.org/officeDocument/2006/relationships/package" Target="../embeddings/Microsoft_Excel_Worksheet22.xlsx"/><Relationship Id="rId1" Type="http://schemas.openxmlformats.org/officeDocument/2006/relationships/themeOverride" Target="../theme/themeOverride17.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Macro-Enabled_Worksheet2.xlsm"/><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Macro-Enabled_Worksheet4.xlsm"/><Relationship Id="rId1" Type="http://schemas.openxmlformats.org/officeDocument/2006/relationships/themeOverride" Target="../theme/themeOverride4.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Macro-Enabled_Worksheet7.xlsm"/><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47489873146672E-2"/>
          <c:y val="0.19220497741408174"/>
          <c:w val="0.50328944864697944"/>
          <c:h val="0.50822485279053786"/>
        </c:manualLayout>
      </c:layout>
      <c:barChart>
        <c:barDir val="col"/>
        <c:grouping val="stacked"/>
        <c:varyColors val="0"/>
        <c:ser>
          <c:idx val="4"/>
          <c:order val="0"/>
          <c:tx>
            <c:strRef>
              <c:f>Sheet1!$A$4</c:f>
              <c:strCache>
                <c:ptCount val="1"/>
                <c:pt idx="0">
                  <c:v>8 a 10</c:v>
                </c:pt>
              </c:strCache>
            </c:strRef>
          </c:tx>
          <c:spPr>
            <a:solidFill>
              <a:srgbClr val="004481"/>
            </a:solidFill>
            <a:ln w="9525">
              <a:noFill/>
              <a:prstDash val="solid"/>
            </a:ln>
          </c:spPr>
          <c:invertIfNegative val="0"/>
          <c:dPt>
            <c:idx val="0"/>
            <c:invertIfNegative val="0"/>
            <c:bubble3D val="0"/>
            <c:extLst>
              <c:ext xmlns:c16="http://schemas.microsoft.com/office/drawing/2014/chart" uri="{C3380CC4-5D6E-409C-BE32-E72D297353CC}">
                <c16:uniqueId val="{00000000-68C5-D843-9308-E956FA03FA69}"/>
              </c:ext>
            </c:extLst>
          </c:dPt>
          <c:dPt>
            <c:idx val="1"/>
            <c:invertIfNegative val="0"/>
            <c:bubble3D val="0"/>
            <c:extLst>
              <c:ext xmlns:c16="http://schemas.microsoft.com/office/drawing/2014/chart" uri="{C3380CC4-5D6E-409C-BE32-E72D297353CC}">
                <c16:uniqueId val="{00000001-68C5-D843-9308-E956FA03FA69}"/>
              </c:ext>
            </c:extLst>
          </c:dPt>
          <c:dPt>
            <c:idx val="2"/>
            <c:invertIfNegative val="0"/>
            <c:bubble3D val="0"/>
            <c:extLst>
              <c:ext xmlns:c16="http://schemas.microsoft.com/office/drawing/2014/chart" uri="{C3380CC4-5D6E-409C-BE32-E72D297353CC}">
                <c16:uniqueId val="{00000002-68C5-D843-9308-E956FA03FA69}"/>
              </c:ext>
            </c:extLst>
          </c:dPt>
          <c:dPt>
            <c:idx val="3"/>
            <c:invertIfNegative val="0"/>
            <c:bubble3D val="0"/>
            <c:extLst>
              <c:ext xmlns:c16="http://schemas.microsoft.com/office/drawing/2014/chart" uri="{C3380CC4-5D6E-409C-BE32-E72D297353CC}">
                <c16:uniqueId val="{00000003-68C5-D843-9308-E956FA03FA69}"/>
              </c:ext>
            </c:extLst>
          </c:dPt>
          <c:dPt>
            <c:idx val="4"/>
            <c:invertIfNegative val="0"/>
            <c:bubble3D val="0"/>
            <c:extLst>
              <c:ext xmlns:c16="http://schemas.microsoft.com/office/drawing/2014/chart" uri="{C3380CC4-5D6E-409C-BE32-E72D297353CC}">
                <c16:uniqueId val="{00000004-68C5-D843-9308-E956FA03FA69}"/>
              </c:ext>
            </c:extLst>
          </c:dPt>
          <c:dPt>
            <c:idx val="6"/>
            <c:invertIfNegative val="0"/>
            <c:bubble3D val="0"/>
            <c:extLst>
              <c:ext xmlns:c16="http://schemas.microsoft.com/office/drawing/2014/chart" uri="{C3380CC4-5D6E-409C-BE32-E72D297353CC}">
                <c16:uniqueId val="{00000005-68C5-D843-9308-E956FA03FA69}"/>
              </c:ext>
            </c:extLst>
          </c:dPt>
          <c:dLbls>
            <c:numFmt formatCode="0%" sourceLinked="0"/>
            <c:spPr>
              <a:noFill/>
              <a:ln w="25968">
                <a:noFill/>
              </a:ln>
            </c:spPr>
            <c:txPr>
              <a:bodyPr wrap="square" lIns="38100" tIns="19050" rIns="38100" bIns="19050" anchor="ctr">
                <a:spAutoFit/>
              </a:bodyPr>
              <a:lstStyle/>
              <a:p>
                <a:pPr>
                  <a:defRPr sz="900" b="1" i="0" u="none" strike="noStrike" baseline="0">
                    <a:solidFill>
                      <a:schemeClr val="bg1"/>
                    </a:solidFill>
                    <a:latin typeface="BentonSansBBVA Book" pitchFamily="2" charset="77"/>
                    <a:ea typeface="Calibri"/>
                    <a:cs typeface="Calibri"/>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Sheet1!$B$3:$F$3</c:f>
              <c:strCache>
                <c:ptCount val="2"/>
                <c:pt idx="0">
                  <c:v>Temas de la naturaleza</c:v>
                </c:pt>
                <c:pt idx="1">
                  <c:v>Temas de ciencia</c:v>
                </c:pt>
              </c:strCache>
            </c:strRef>
          </c:cat>
          <c:val>
            <c:numRef>
              <c:f>Sheet1!$B$4:$F$4</c:f>
              <c:numCache>
                <c:formatCode>0%</c:formatCode>
                <c:ptCount val="2"/>
                <c:pt idx="0">
                  <c:v>0.307</c:v>
                </c:pt>
                <c:pt idx="1">
                  <c:v>0.23</c:v>
                </c:pt>
              </c:numCache>
            </c:numRef>
          </c:val>
          <c:extLst>
            <c:ext xmlns:c16="http://schemas.microsoft.com/office/drawing/2014/chart" uri="{C3380CC4-5D6E-409C-BE32-E72D297353CC}">
              <c16:uniqueId val="{00000006-68C5-D843-9308-E956FA03FA69}"/>
            </c:ext>
          </c:extLst>
        </c:ser>
        <c:ser>
          <c:idx val="0"/>
          <c:order val="1"/>
          <c:tx>
            <c:strRef>
              <c:f>Sheet1!$A$5</c:f>
              <c:strCache>
                <c:ptCount val="1"/>
                <c:pt idx="0">
                  <c:v>6 a 7</c:v>
                </c:pt>
              </c:strCache>
            </c:strRef>
          </c:tx>
          <c:spPr>
            <a:solidFill>
              <a:srgbClr val="5BBEFF"/>
            </a:solidFill>
            <a:ln>
              <a:noFill/>
            </a:ln>
          </c:spPr>
          <c:invertIfNegative val="0"/>
          <c:dLbls>
            <c:numFmt formatCode="0%" sourceLinked="0"/>
            <c:spPr>
              <a:noFill/>
              <a:ln>
                <a:noFill/>
              </a:ln>
              <a:effectLst/>
            </c:spPr>
            <c:txPr>
              <a:bodyPr wrap="square" lIns="38100" tIns="19050" rIns="38100" bIns="19050" anchor="ctr">
                <a:spAutoFit/>
              </a:bodyPr>
              <a:lstStyle/>
              <a:p>
                <a:pPr>
                  <a:defRPr sz="900">
                    <a:solidFill>
                      <a:srgbClr val="666666"/>
                    </a:solidFill>
                    <a:latin typeface="BentonSansBBVA Book" pitchFamily="2" charset="77"/>
                    <a:cs typeface="Calibri" panose="020F0502020204030204" pitchFamily="34" charset="0"/>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Sheet1!$B$5:$F$5</c:f>
              <c:numCache>
                <c:formatCode>0%</c:formatCode>
                <c:ptCount val="2"/>
                <c:pt idx="0">
                  <c:v>0.372</c:v>
                </c:pt>
                <c:pt idx="1">
                  <c:v>0.36</c:v>
                </c:pt>
              </c:numCache>
            </c:numRef>
          </c:val>
          <c:extLst>
            <c:ext xmlns:c16="http://schemas.microsoft.com/office/drawing/2014/chart" uri="{C3380CC4-5D6E-409C-BE32-E72D297353CC}">
              <c16:uniqueId val="{00000007-68C5-D843-9308-E956FA03FA69}"/>
            </c:ext>
          </c:extLst>
        </c:ser>
        <c:ser>
          <c:idx val="1"/>
          <c:order val="2"/>
          <c:tx>
            <c:strRef>
              <c:f>Sheet1!$A$6</c:f>
              <c:strCache>
                <c:ptCount val="1"/>
                <c:pt idx="0">
                  <c:v>5</c:v>
                </c:pt>
              </c:strCache>
            </c:strRef>
          </c:tx>
          <c:spPr>
            <a:solidFill>
              <a:srgbClr val="48AE64"/>
            </a:solidFill>
            <a:ln>
              <a:noFill/>
            </a:ln>
          </c:spPr>
          <c:invertIfNegative val="0"/>
          <c:dLbls>
            <c:numFmt formatCode="0%" sourceLinked="0"/>
            <c:spPr>
              <a:noFill/>
              <a:ln>
                <a:noFill/>
              </a:ln>
              <a:effectLst/>
            </c:spPr>
            <c:txPr>
              <a:bodyPr wrap="square" lIns="38100" tIns="19050" rIns="38100" bIns="19050" anchor="ctr">
                <a:spAutoFit/>
              </a:bodyPr>
              <a:lstStyle/>
              <a:p>
                <a:pPr>
                  <a:defRPr sz="900">
                    <a:solidFill>
                      <a:srgbClr val="666666"/>
                    </a:solidFill>
                    <a:latin typeface="BentonSansBBVA Book" pitchFamily="2" charset="77"/>
                    <a:cs typeface="Calibri" panose="020F0502020204030204" pitchFamily="34" charset="0"/>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Sheet1!$B$6:$F$6</c:f>
              <c:numCache>
                <c:formatCode>0%</c:formatCode>
                <c:ptCount val="2"/>
                <c:pt idx="0">
                  <c:v>0.18099999999999999</c:v>
                </c:pt>
                <c:pt idx="1">
                  <c:v>0.21</c:v>
                </c:pt>
              </c:numCache>
            </c:numRef>
          </c:val>
          <c:extLst>
            <c:ext xmlns:c16="http://schemas.microsoft.com/office/drawing/2014/chart" uri="{C3380CC4-5D6E-409C-BE32-E72D297353CC}">
              <c16:uniqueId val="{00000008-68C5-D843-9308-E956FA03FA69}"/>
            </c:ext>
          </c:extLst>
        </c:ser>
        <c:ser>
          <c:idx val="2"/>
          <c:order val="3"/>
          <c:tx>
            <c:strRef>
              <c:f>Sheet1!$A$7</c:f>
              <c:strCache>
                <c:ptCount val="1"/>
                <c:pt idx="0">
                  <c:v>3 a 4</c:v>
                </c:pt>
              </c:strCache>
            </c:strRef>
          </c:tx>
          <c:spPr>
            <a:solidFill>
              <a:srgbClr val="F8CD51"/>
            </a:solidFill>
            <a:ln>
              <a:noFill/>
            </a:ln>
          </c:spPr>
          <c:invertIfNegative val="0"/>
          <c:dLbls>
            <c:numFmt formatCode="0%" sourceLinked="0"/>
            <c:spPr>
              <a:noFill/>
              <a:ln>
                <a:noFill/>
              </a:ln>
              <a:effectLst/>
            </c:spPr>
            <c:txPr>
              <a:bodyPr wrap="square" lIns="38100" tIns="19050" rIns="38100" bIns="19050" anchor="ctr">
                <a:spAutoFit/>
              </a:bodyPr>
              <a:lstStyle/>
              <a:p>
                <a:pPr>
                  <a:defRPr sz="900">
                    <a:solidFill>
                      <a:srgbClr val="666666"/>
                    </a:solidFill>
                    <a:latin typeface="BentonSansBBVA Book" pitchFamily="2" charset="77"/>
                    <a:cs typeface="Calibri" panose="020F0502020204030204" pitchFamily="34" charset="0"/>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Sheet1!$B$7:$F$7</c:f>
              <c:numCache>
                <c:formatCode>0%</c:formatCode>
                <c:ptCount val="2"/>
                <c:pt idx="0">
                  <c:v>0.10299999999999999</c:v>
                </c:pt>
                <c:pt idx="1">
                  <c:v>0.12</c:v>
                </c:pt>
              </c:numCache>
            </c:numRef>
          </c:val>
          <c:extLst>
            <c:ext xmlns:c16="http://schemas.microsoft.com/office/drawing/2014/chart" uri="{C3380CC4-5D6E-409C-BE32-E72D297353CC}">
              <c16:uniqueId val="{00000009-68C5-D843-9308-E956FA03FA69}"/>
            </c:ext>
          </c:extLst>
        </c:ser>
        <c:ser>
          <c:idx val="3"/>
          <c:order val="4"/>
          <c:tx>
            <c:strRef>
              <c:f>Sheet1!$A$8</c:f>
              <c:strCache>
                <c:ptCount val="1"/>
                <c:pt idx="0">
                  <c:v>0 a 2</c:v>
                </c:pt>
              </c:strCache>
            </c:strRef>
          </c:tx>
          <c:spPr>
            <a:solidFill>
              <a:srgbClr val="AD53A1"/>
            </a:solidFill>
            <a:ln>
              <a:noFill/>
            </a:ln>
          </c:spPr>
          <c:invertIfNegative val="0"/>
          <c:dLbls>
            <c:spPr>
              <a:noFill/>
              <a:ln>
                <a:noFill/>
              </a:ln>
              <a:effectLst/>
            </c:spPr>
            <c:txPr>
              <a:bodyPr wrap="square" lIns="38100" tIns="19050" rIns="38100" bIns="19050" anchor="ctr">
                <a:spAutoFit/>
              </a:bodyPr>
              <a:lstStyle/>
              <a:p>
                <a:pPr>
                  <a:defRPr sz="900">
                    <a:solidFill>
                      <a:schemeClr val="bg1"/>
                    </a:solidFill>
                    <a:latin typeface="+mj-lt"/>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Sheet1!$B$8:$F$8</c:f>
              <c:numCache>
                <c:formatCode>0%</c:formatCode>
                <c:ptCount val="2"/>
                <c:pt idx="0">
                  <c:v>3.5000000000000003E-2</c:v>
                </c:pt>
                <c:pt idx="1">
                  <c:v>0.08</c:v>
                </c:pt>
              </c:numCache>
            </c:numRef>
          </c:val>
          <c:extLst>
            <c:ext xmlns:c16="http://schemas.microsoft.com/office/drawing/2014/chart" uri="{C3380CC4-5D6E-409C-BE32-E72D297353CC}">
              <c16:uniqueId val="{0000000A-68C5-D843-9308-E956FA03FA69}"/>
            </c:ext>
          </c:extLst>
        </c:ser>
        <c:ser>
          <c:idx val="5"/>
          <c:order val="5"/>
          <c:tx>
            <c:strRef>
              <c:f>Sheet1!$A$9</c:f>
              <c:strCache>
                <c:ptCount val="1"/>
                <c:pt idx="0">
                  <c:v>Ns/Nc</c:v>
                </c:pt>
              </c:strCache>
            </c:strRef>
          </c:tx>
          <c:spPr>
            <a:solidFill>
              <a:srgbClr val="666666"/>
            </a:solidFill>
          </c:spPr>
          <c:invertIfNegative val="0"/>
          <c:dLbls>
            <c:dLbl>
              <c:idx val="3"/>
              <c:layout>
                <c:manualLayout>
                  <c:x val="-6.8666474866414278E-17"/>
                  <c:y val="3.569913667119324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855-A646-8C49-1812FE31C199}"/>
                </c:ext>
              </c:extLst>
            </c:dLbl>
            <c:spPr>
              <a:noFill/>
              <a:ln>
                <a:noFill/>
              </a:ln>
              <a:effectLst/>
            </c:spPr>
            <c:txPr>
              <a:bodyPr wrap="square" lIns="38100" tIns="19050" rIns="38100" bIns="19050" anchor="ctr">
                <a:spAutoFit/>
              </a:bodyPr>
              <a:lstStyle/>
              <a:p>
                <a:pPr>
                  <a:defRPr sz="900">
                    <a:solidFill>
                      <a:schemeClr val="bg1"/>
                    </a:solidFill>
                    <a:latin typeface="+mn-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Sheet1!$B$9:$F$9</c:f>
              <c:numCache>
                <c:formatCode>General</c:formatCode>
                <c:ptCount val="2"/>
              </c:numCache>
            </c:numRef>
          </c:val>
          <c:extLst>
            <c:ext xmlns:c16="http://schemas.microsoft.com/office/drawing/2014/chart" uri="{C3380CC4-5D6E-409C-BE32-E72D297353CC}">
              <c16:uniqueId val="{00000006-A855-A646-8C49-1812FE31C199}"/>
            </c:ext>
          </c:extLst>
        </c:ser>
        <c:dLbls>
          <c:showLegendKey val="0"/>
          <c:showVal val="1"/>
          <c:showCatName val="0"/>
          <c:showSerName val="0"/>
          <c:showPercent val="0"/>
          <c:showBubbleSize val="0"/>
        </c:dLbls>
        <c:gapWidth val="120"/>
        <c:overlap val="100"/>
        <c:axId val="318314688"/>
        <c:axId val="318315080"/>
      </c:barChart>
      <c:catAx>
        <c:axId val="318314688"/>
        <c:scaling>
          <c:orientation val="minMax"/>
        </c:scaling>
        <c:delete val="0"/>
        <c:axPos val="b"/>
        <c:numFmt formatCode="General" sourceLinked="1"/>
        <c:majorTickMark val="out"/>
        <c:minorTickMark val="none"/>
        <c:tickLblPos val="nextTo"/>
        <c:txPr>
          <a:bodyPr/>
          <a:lstStyle/>
          <a:p>
            <a:pPr>
              <a:defRPr sz="900">
                <a:solidFill>
                  <a:srgbClr val="666666"/>
                </a:solidFill>
                <a:latin typeface="+mj-lt"/>
              </a:defRPr>
            </a:pPr>
            <a:endParaRPr lang="es-ES"/>
          </a:p>
        </c:txPr>
        <c:crossAx val="318315080"/>
        <c:crosses val="autoZero"/>
        <c:auto val="1"/>
        <c:lblAlgn val="ctr"/>
        <c:lblOffset val="100"/>
        <c:noMultiLvlLbl val="0"/>
      </c:catAx>
      <c:valAx>
        <c:axId val="318315080"/>
        <c:scaling>
          <c:orientation val="minMax"/>
          <c:max val="1"/>
          <c:min val="0"/>
        </c:scaling>
        <c:delete val="0"/>
        <c:axPos val="l"/>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800" b="0" i="0" u="none" strike="noStrike" baseline="0">
                <a:solidFill>
                  <a:srgbClr val="000000"/>
                </a:solidFill>
                <a:latin typeface="BentonSansBBVA Book" pitchFamily="2" charset="77"/>
                <a:ea typeface="Century Gothic"/>
                <a:cs typeface="Calibri" panose="020F0502020204030204" pitchFamily="34" charset="0"/>
              </a:defRPr>
            </a:pPr>
            <a:endParaRPr lang="es-ES"/>
          </a:p>
        </c:txPr>
        <c:crossAx val="318314688"/>
        <c:crosses val="autoZero"/>
        <c:crossBetween val="between"/>
        <c:majorUnit val="0.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2.0425958674872988E-2"/>
          <c:y val="0.16767696008801816"/>
          <c:w val="0.97066253808591485"/>
          <c:h val="0.60044961533093022"/>
        </c:manualLayout>
      </c:layout>
      <c:barChart>
        <c:barDir val="col"/>
        <c:grouping val="clustered"/>
        <c:varyColors val="0"/>
        <c:ser>
          <c:idx val="0"/>
          <c:order val="0"/>
          <c:tx>
            <c:strRef>
              <c:f>Sheet1!$B$2</c:f>
              <c:strCache>
                <c:ptCount val="1"/>
                <c:pt idx="0">
                  <c:v>2013</c:v>
                </c:pt>
              </c:strCache>
            </c:strRef>
          </c:tx>
          <c:spPr>
            <a:solidFill>
              <a:srgbClr val="5BBEFF"/>
            </a:solidFill>
            <a:ln>
              <a:noFill/>
            </a:ln>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La naturaleza me inspira paz y tranquilidad</c:v>
                </c:pt>
                <c:pt idx="1">
                  <c:v>El equilibrio de la naturaleza es muy delicado y fácilmente alterable por las actividades de los seres humanos</c:v>
                </c:pt>
                <c:pt idx="2">
                  <c:v>La naturaleza es más bella que las cosas construidas por los seres humanos</c:v>
                </c:pt>
                <c:pt idx="3">
                  <c:v>El crecimiento económico es más importante que la protección del medio ambiente</c:v>
                </c:pt>
              </c:strCache>
            </c:strRef>
          </c:cat>
          <c:val>
            <c:numRef>
              <c:f>Sheet1!$B$3:$B$6</c:f>
              <c:numCache>
                <c:formatCode>0.0</c:formatCode>
                <c:ptCount val="4"/>
                <c:pt idx="0">
                  <c:v>8.5</c:v>
                </c:pt>
                <c:pt idx="1">
                  <c:v>7.5</c:v>
                </c:pt>
                <c:pt idx="2">
                  <c:v>7.8</c:v>
                </c:pt>
                <c:pt idx="3">
                  <c:v>4.2</c:v>
                </c:pt>
              </c:numCache>
            </c:numRef>
          </c:val>
          <c:extLst>
            <c:ext xmlns:c16="http://schemas.microsoft.com/office/drawing/2014/chart" uri="{C3380CC4-5D6E-409C-BE32-E72D297353CC}">
              <c16:uniqueId val="{00000008-C045-BA48-B995-C3D7153C72A5}"/>
            </c:ext>
          </c:extLst>
        </c:ser>
        <c:ser>
          <c:idx val="1"/>
          <c:order val="1"/>
          <c:tx>
            <c:strRef>
              <c:f>Sheet1!$C$2</c:f>
              <c:strCache>
                <c:ptCount val="1"/>
                <c:pt idx="0">
                  <c:v>2019</c:v>
                </c:pt>
              </c:strCache>
            </c:strRef>
          </c:tx>
          <c:spPr>
            <a:solidFill>
              <a:srgbClr val="AD53A1"/>
            </a:solidFill>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La naturaleza me inspira paz y tranquilidad</c:v>
                </c:pt>
                <c:pt idx="1">
                  <c:v>El equilibrio de la naturaleza es muy delicado y fácilmente alterable por las actividades de los seres humanos</c:v>
                </c:pt>
                <c:pt idx="2">
                  <c:v>La naturaleza es más bella que las cosas construidas por los seres humanos</c:v>
                </c:pt>
                <c:pt idx="3">
                  <c:v>El crecimiento económico es más importante que la protección del medio ambiente</c:v>
                </c:pt>
              </c:strCache>
            </c:strRef>
          </c:cat>
          <c:val>
            <c:numRef>
              <c:f>Sheet1!$C$3:$C$6</c:f>
              <c:numCache>
                <c:formatCode>0.0</c:formatCode>
                <c:ptCount val="4"/>
                <c:pt idx="0">
                  <c:v>8.8000000000000007</c:v>
                </c:pt>
                <c:pt idx="1">
                  <c:v>7.9</c:v>
                </c:pt>
                <c:pt idx="2">
                  <c:v>8.1999999999999993</c:v>
                </c:pt>
                <c:pt idx="3">
                  <c:v>4</c:v>
                </c:pt>
              </c:numCache>
            </c:numRef>
          </c:val>
          <c:extLst>
            <c:ext xmlns:c16="http://schemas.microsoft.com/office/drawing/2014/chart" uri="{C3380CC4-5D6E-409C-BE32-E72D297353CC}">
              <c16:uniqueId val="{00000009-C045-BA48-B995-C3D7153C72A5}"/>
            </c:ext>
          </c:extLst>
        </c:ser>
        <c:ser>
          <c:idx val="2"/>
          <c:order val="2"/>
          <c:tx>
            <c:strRef>
              <c:f>Sheet1!$D$2</c:f>
              <c:strCache>
                <c:ptCount val="1"/>
                <c:pt idx="0">
                  <c:v>2021</c:v>
                </c:pt>
              </c:strCache>
            </c:strRef>
          </c:tx>
          <c:spPr>
            <a:solidFill>
              <a:srgbClr val="48AE64"/>
            </a:solidFill>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La naturaleza me inspira paz y tranquilidad</c:v>
                </c:pt>
                <c:pt idx="1">
                  <c:v>El equilibrio de la naturaleza es muy delicado y fácilmente alterable por las actividades de los seres humanos</c:v>
                </c:pt>
                <c:pt idx="2">
                  <c:v>La naturaleza es más bella que las cosas construidas por los seres humanos</c:v>
                </c:pt>
                <c:pt idx="3">
                  <c:v>El crecimiento económico es más importante que la protección del medio ambiente</c:v>
                </c:pt>
              </c:strCache>
            </c:strRef>
          </c:cat>
          <c:val>
            <c:numRef>
              <c:f>Sheet1!$D$3:$D$6</c:f>
              <c:numCache>
                <c:formatCode>0.0</c:formatCode>
                <c:ptCount val="4"/>
                <c:pt idx="0">
                  <c:v>9.0399999999999991</c:v>
                </c:pt>
                <c:pt idx="1">
                  <c:v>8.34</c:v>
                </c:pt>
                <c:pt idx="2">
                  <c:v>8.02</c:v>
                </c:pt>
                <c:pt idx="3">
                  <c:v>3.44</c:v>
                </c:pt>
              </c:numCache>
            </c:numRef>
          </c:val>
          <c:extLst>
            <c:ext xmlns:c16="http://schemas.microsoft.com/office/drawing/2014/chart" uri="{C3380CC4-5D6E-409C-BE32-E72D297353CC}">
              <c16:uniqueId val="{0000000A-C045-BA48-B995-C3D7153C72A5}"/>
            </c:ext>
          </c:extLst>
        </c:ser>
        <c:ser>
          <c:idx val="3"/>
          <c:order val="3"/>
          <c:tx>
            <c:strRef>
              <c:f>Sheet1!$E$2</c:f>
              <c:strCache>
                <c:ptCount val="1"/>
                <c:pt idx="0">
                  <c:v>2024</c:v>
                </c:pt>
              </c:strCache>
            </c:strRef>
          </c:tx>
          <c:spPr>
            <a:solidFill>
              <a:srgbClr val="F8CD51"/>
            </a:solidFill>
          </c:spPr>
          <c:invertIfNegative val="0"/>
          <c:dLbls>
            <c:spPr>
              <a:noFill/>
              <a:ln>
                <a:noFill/>
              </a:ln>
              <a:effectLst/>
            </c:spPr>
            <c:txPr>
              <a:bodyPr wrap="square" lIns="38100" tIns="19050" rIns="38100" bIns="19050" anchor="ctr">
                <a:spAutoFit/>
              </a:bodyPr>
              <a:lstStyle/>
              <a:p>
                <a:pPr>
                  <a:defRPr sz="900">
                    <a:solidFill>
                      <a:srgbClr val="666666"/>
                    </a:solidFill>
                    <a:latin typeface="+mn-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La naturaleza me inspira paz y tranquilidad</c:v>
                </c:pt>
                <c:pt idx="1">
                  <c:v>El equilibrio de la naturaleza es muy delicado y fácilmente alterable por las actividades de los seres humanos</c:v>
                </c:pt>
                <c:pt idx="2">
                  <c:v>La naturaleza es más bella que las cosas construidas por los seres humanos</c:v>
                </c:pt>
                <c:pt idx="3">
                  <c:v>El crecimiento económico es más importante que la protección del medio ambiente</c:v>
                </c:pt>
              </c:strCache>
            </c:strRef>
          </c:cat>
          <c:val>
            <c:numRef>
              <c:f>Sheet1!$E$3:$E$6</c:f>
              <c:numCache>
                <c:formatCode>0.0</c:formatCode>
                <c:ptCount val="4"/>
                <c:pt idx="0">
                  <c:v>9</c:v>
                </c:pt>
                <c:pt idx="1">
                  <c:v>8.5</c:v>
                </c:pt>
                <c:pt idx="2">
                  <c:v>8.36</c:v>
                </c:pt>
                <c:pt idx="3">
                  <c:v>3.6</c:v>
                </c:pt>
              </c:numCache>
            </c:numRef>
          </c:val>
          <c:extLst>
            <c:ext xmlns:c16="http://schemas.microsoft.com/office/drawing/2014/chart" uri="{C3380CC4-5D6E-409C-BE32-E72D297353CC}">
              <c16:uniqueId val="{00000000-DAC1-CE4D-AA04-50E0827EF5B0}"/>
            </c:ext>
          </c:extLst>
        </c:ser>
        <c:ser>
          <c:idx val="4"/>
          <c:order val="4"/>
          <c:tx>
            <c:strRef>
              <c:f>Sheet1!$F$2</c:f>
              <c:strCache>
                <c:ptCount val="1"/>
                <c:pt idx="0">
                  <c:v>2026</c:v>
                </c:pt>
              </c:strCache>
            </c:strRef>
          </c:tx>
          <c:spPr>
            <a:solidFill>
              <a:srgbClr val="004481"/>
            </a:solidFill>
          </c:spPr>
          <c:invertIfNegative val="0"/>
          <c:dLbls>
            <c:spPr>
              <a:noFill/>
              <a:ln>
                <a:noFill/>
              </a:ln>
              <a:effectLst/>
            </c:spPr>
            <c:txPr>
              <a:bodyPr wrap="square" lIns="38100" tIns="19050" rIns="38100" bIns="19050" anchor="ctr">
                <a:spAutoFit/>
              </a:bodyPr>
              <a:lstStyle/>
              <a:p>
                <a:pPr>
                  <a:defRPr sz="900">
                    <a:solidFill>
                      <a:srgbClr val="666666"/>
                    </a:solidFill>
                    <a:latin typeface="+mn-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La naturaleza me inspira paz y tranquilidad</c:v>
                </c:pt>
                <c:pt idx="1">
                  <c:v>El equilibrio de la naturaleza es muy delicado y fácilmente alterable por las actividades de los seres humanos</c:v>
                </c:pt>
                <c:pt idx="2">
                  <c:v>La naturaleza es más bella que las cosas construidas por los seres humanos</c:v>
                </c:pt>
                <c:pt idx="3">
                  <c:v>El crecimiento económico es más importante que la protección del medio ambiente</c:v>
                </c:pt>
              </c:strCache>
            </c:strRef>
          </c:cat>
          <c:val>
            <c:numRef>
              <c:f>Sheet1!$F$3:$F$6</c:f>
              <c:numCache>
                <c:formatCode>#,##0.0</c:formatCode>
                <c:ptCount val="4"/>
                <c:pt idx="0">
                  <c:v>9.1518999999999995</c:v>
                </c:pt>
                <c:pt idx="1">
                  <c:v>8.6</c:v>
                </c:pt>
                <c:pt idx="2">
                  <c:v>8.3000000000000007</c:v>
                </c:pt>
                <c:pt idx="3">
                  <c:v>3.5</c:v>
                </c:pt>
              </c:numCache>
            </c:numRef>
          </c:val>
          <c:extLst>
            <c:ext xmlns:c16="http://schemas.microsoft.com/office/drawing/2014/chart" uri="{C3380CC4-5D6E-409C-BE32-E72D297353CC}">
              <c16:uniqueId val="{00000001-DAC1-CE4D-AA04-50E0827EF5B0}"/>
            </c:ext>
          </c:extLst>
        </c:ser>
        <c:dLbls>
          <c:showLegendKey val="0"/>
          <c:showVal val="1"/>
          <c:showCatName val="0"/>
          <c:showSerName val="0"/>
          <c:showPercent val="0"/>
          <c:showBubbleSize val="0"/>
        </c:dLbls>
        <c:gapWidth val="140"/>
        <c:overlap val="-11"/>
        <c:axId val="410601024"/>
        <c:axId val="410600240"/>
      </c:barChart>
      <c:catAx>
        <c:axId val="410601024"/>
        <c:scaling>
          <c:orientation val="minMax"/>
        </c:scaling>
        <c:delete val="0"/>
        <c:axPos val="b"/>
        <c:numFmt formatCode="General" sourceLinked="1"/>
        <c:majorTickMark val="out"/>
        <c:minorTickMark val="none"/>
        <c:tickLblPos val="nextTo"/>
        <c:txPr>
          <a:bodyPr/>
          <a:lstStyle/>
          <a:p>
            <a:pPr>
              <a:defRPr sz="900" b="1">
                <a:solidFill>
                  <a:srgbClr val="666666"/>
                </a:solidFill>
                <a:latin typeface="BentonSansBBVA Book" pitchFamily="2" charset="77"/>
                <a:cs typeface="Calibri" panose="020F0502020204030204" pitchFamily="34" charset="0"/>
              </a:defRPr>
            </a:pPr>
            <a:endParaRPr lang="es-ES"/>
          </a:p>
        </c:txPr>
        <c:crossAx val="410600240"/>
        <c:crosses val="autoZero"/>
        <c:auto val="1"/>
        <c:lblAlgn val="ctr"/>
        <c:lblOffset val="100"/>
        <c:noMultiLvlLbl val="0"/>
      </c:catAx>
      <c:valAx>
        <c:axId val="410600240"/>
        <c:scaling>
          <c:orientation val="minMax"/>
          <c:max val="10"/>
        </c:scaling>
        <c:delete val="0"/>
        <c:axPos val="l"/>
        <c:majorGridlines>
          <c:spPr>
            <a:ln w="3246">
              <a:solidFill>
                <a:srgbClr val="FFFFFF">
                  <a:lumMod val="85000"/>
                </a:srgbClr>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600" b="0" i="0" u="none" strike="noStrike" baseline="0">
                <a:solidFill>
                  <a:srgbClr val="666666"/>
                </a:solidFill>
                <a:latin typeface="+mj-lt"/>
                <a:ea typeface="Century Gothic"/>
                <a:cs typeface="Calibri" panose="020F0502020204030204" pitchFamily="34" charset="0"/>
              </a:defRPr>
            </a:pPr>
            <a:endParaRPr lang="es-ES"/>
          </a:p>
        </c:txPr>
        <c:crossAx val="410601024"/>
        <c:crosses val="autoZero"/>
        <c:crossBetween val="between"/>
        <c:majorUnit val="2"/>
      </c:valAx>
      <c:spPr>
        <a:noFill/>
        <a:ln w="25400">
          <a:noFill/>
        </a:ln>
      </c:spPr>
    </c:plotArea>
    <c:legend>
      <c:legendPos val="t"/>
      <c:layout>
        <c:manualLayout>
          <c:xMode val="edge"/>
          <c:yMode val="edge"/>
          <c:x val="0.39300677684013946"/>
          <c:y val="6.6947361506818931E-2"/>
          <c:w val="0.28729771117134401"/>
          <c:h val="6.6525662394390478E-2"/>
        </c:manualLayout>
      </c:layout>
      <c:overlay val="0"/>
      <c:txPr>
        <a:bodyPr/>
        <a:lstStyle/>
        <a:p>
          <a:pPr>
            <a:defRPr sz="900" b="1">
              <a:solidFill>
                <a:srgbClr val="666666"/>
              </a:solidFill>
              <a:latin typeface="+mj-lt"/>
              <a:cs typeface="Calibri" panose="020F0502020204030204" pitchFamily="34" charset="0"/>
            </a:defRPr>
          </a:pPr>
          <a:endParaRPr lang="es-ES"/>
        </a:p>
      </c:txPr>
    </c:legend>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2147517955718434"/>
          <c:y val="3.8447419917618471E-2"/>
          <c:w val="0.44903263173477115"/>
          <c:h val="0.49432195178266325"/>
        </c:manualLayout>
      </c:layout>
      <c:pieChart>
        <c:varyColors val="1"/>
        <c:ser>
          <c:idx val="0"/>
          <c:order val="0"/>
          <c:spPr>
            <a:solidFill>
              <a:srgbClr val="072146">
                <a:lumMod val="75000"/>
                <a:lumOff val="25000"/>
              </a:srgbClr>
            </a:solidFill>
            <a:ln w="12591">
              <a:noFill/>
              <a:prstDash val="solid"/>
            </a:ln>
          </c:spPr>
          <c:dPt>
            <c:idx val="0"/>
            <c:bubble3D val="0"/>
            <c:spPr>
              <a:solidFill>
                <a:srgbClr val="004481"/>
              </a:solidFill>
              <a:ln w="12591">
                <a:noFill/>
                <a:prstDash val="solid"/>
              </a:ln>
            </c:spPr>
            <c:extLst>
              <c:ext xmlns:c16="http://schemas.microsoft.com/office/drawing/2014/chart" uri="{C3380CC4-5D6E-409C-BE32-E72D297353CC}">
                <c16:uniqueId val="{00000001-FDD5-5445-B964-01E84B8DBBDE}"/>
              </c:ext>
            </c:extLst>
          </c:dPt>
          <c:dPt>
            <c:idx val="1"/>
            <c:bubble3D val="0"/>
            <c:spPr>
              <a:solidFill>
                <a:srgbClr val="F8CD51"/>
              </a:solidFill>
              <a:ln w="12591">
                <a:noFill/>
                <a:prstDash val="solid"/>
              </a:ln>
            </c:spPr>
            <c:extLst>
              <c:ext xmlns:c16="http://schemas.microsoft.com/office/drawing/2014/chart" uri="{C3380CC4-5D6E-409C-BE32-E72D297353CC}">
                <c16:uniqueId val="{00000003-FDD5-5445-B964-01E84B8DBBDE}"/>
              </c:ext>
            </c:extLst>
          </c:dPt>
          <c:dPt>
            <c:idx val="2"/>
            <c:bubble3D val="0"/>
            <c:spPr>
              <a:solidFill>
                <a:srgbClr val="00B050"/>
              </a:solidFill>
              <a:ln w="12591">
                <a:noFill/>
                <a:prstDash val="solid"/>
              </a:ln>
            </c:spPr>
            <c:extLst>
              <c:ext xmlns:c16="http://schemas.microsoft.com/office/drawing/2014/chart" uri="{C3380CC4-5D6E-409C-BE32-E72D297353CC}">
                <c16:uniqueId val="{00000005-FDD5-5445-B964-01E84B8DBBDE}"/>
              </c:ext>
            </c:extLst>
          </c:dPt>
          <c:dPt>
            <c:idx val="3"/>
            <c:bubble3D val="0"/>
            <c:spPr>
              <a:solidFill>
                <a:srgbClr val="666666"/>
              </a:solidFill>
              <a:ln w="12591">
                <a:noFill/>
                <a:prstDash val="solid"/>
              </a:ln>
            </c:spPr>
            <c:extLst>
              <c:ext xmlns:c16="http://schemas.microsoft.com/office/drawing/2014/chart" uri="{C3380CC4-5D6E-409C-BE32-E72D297353CC}">
                <c16:uniqueId val="{00000007-FDD5-5445-B964-01E84B8DBBDE}"/>
              </c:ext>
            </c:extLst>
          </c:dPt>
          <c:dPt>
            <c:idx val="4"/>
            <c:bubble3D val="0"/>
            <c:extLst>
              <c:ext xmlns:c16="http://schemas.microsoft.com/office/drawing/2014/chart" uri="{C3380CC4-5D6E-409C-BE32-E72D297353CC}">
                <c16:uniqueId val="{00000008-FDD5-5445-B964-01E84B8DBBDE}"/>
              </c:ext>
            </c:extLst>
          </c:dPt>
          <c:dLbls>
            <c:dLbl>
              <c:idx val="1"/>
              <c:spPr>
                <a:noFill/>
                <a:ln>
                  <a:noFill/>
                </a:ln>
                <a:effectLst/>
              </c:spPr>
              <c:txPr>
                <a:bodyPr wrap="square" lIns="38100" tIns="19050" rIns="38100" bIns="19050" anchor="ctr">
                  <a:spAutoFit/>
                </a:bodyPr>
                <a:lstStyle/>
                <a:p>
                  <a:pPr>
                    <a:defRPr sz="900">
                      <a:solidFill>
                        <a:schemeClr val="bg1">
                          <a:lumMod val="50000"/>
                        </a:schemeClr>
                      </a:solidFill>
                      <a:latin typeface="BentonSansBBVA Book" pitchFamily="2" charset="77"/>
                    </a:defRPr>
                  </a:pPr>
                  <a:endParaRPr lang="es-ES"/>
                </a:p>
              </c:txPr>
              <c:showLegendKey val="0"/>
              <c:showVal val="1"/>
              <c:showCatName val="0"/>
              <c:showSerName val="0"/>
              <c:showPercent val="0"/>
              <c:showBubbleSize val="0"/>
              <c:extLst>
                <c:ext xmlns:c16="http://schemas.microsoft.com/office/drawing/2014/chart" uri="{C3380CC4-5D6E-409C-BE32-E72D297353CC}">
                  <c16:uniqueId val="{00000003-FDD5-5445-B964-01E84B8DBBDE}"/>
                </c:ext>
              </c:extLst>
            </c:dLbl>
            <c:dLbl>
              <c:idx val="2"/>
              <c:layout>
                <c:manualLayout>
                  <c:x val="5.4295634450185322E-2"/>
                  <c:y val="4.58176236106271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DD5-5445-B964-01E84B8DBBDE}"/>
                </c:ext>
              </c:extLst>
            </c:dLbl>
            <c:dLbl>
              <c:idx val="3"/>
              <c:layout>
                <c:manualLayout>
                  <c:x val="3.9435799970126348E-2"/>
                  <c:y val="6.3936629777065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DD5-5445-B964-01E84B8DBBDE}"/>
                </c:ext>
              </c:extLst>
            </c:dLbl>
            <c:spPr>
              <a:noFill/>
              <a:ln>
                <a:noFill/>
              </a:ln>
              <a:effectLst/>
            </c:spPr>
            <c:txPr>
              <a:bodyPr wrap="square" lIns="38100" tIns="19050" rIns="38100" bIns="19050" anchor="ctr">
                <a:spAutoFit/>
              </a:bodyPr>
              <a:lstStyle/>
              <a:p>
                <a:pPr>
                  <a:defRPr sz="900">
                    <a:latin typeface="BentonSansBBVA Book" pitchFamily="2" charset="77"/>
                  </a:defRPr>
                </a:pPr>
                <a:endParaRPr lang="es-ES"/>
              </a:p>
            </c:txPr>
            <c:showLegendKey val="0"/>
            <c:showVal val="1"/>
            <c:showCatName val="0"/>
            <c:showSerName val="0"/>
            <c:showPercent val="0"/>
            <c:showBubbleSize val="0"/>
            <c:showLeaderLines val="1"/>
            <c:extLst>
              <c:ext xmlns:c15="http://schemas.microsoft.com/office/drawing/2012/chart" uri="{CE6537A1-D6FC-4f65-9D91-7224C49458BB}"/>
            </c:extLst>
          </c:dLbls>
          <c:cat>
            <c:strRef>
              <c:f>Hoja1!$A$3:$A$5</c:f>
              <c:strCache>
                <c:ptCount val="3"/>
                <c:pt idx="0">
                  <c:v>Los seres humanos evolucionaron a partir de especies animales anteriores</c:v>
                </c:pt>
                <c:pt idx="1">
                  <c:v>Dios o un ser superior creó a los seres humanos más o menos con su forma actual</c:v>
                </c:pt>
                <c:pt idx="2">
                  <c:v>Ns/Nc</c:v>
                </c:pt>
              </c:strCache>
            </c:strRef>
          </c:cat>
          <c:val>
            <c:numRef>
              <c:f>Hoja1!$B$3:$B$5</c:f>
              <c:numCache>
                <c:formatCode>0%</c:formatCode>
                <c:ptCount val="3"/>
                <c:pt idx="0">
                  <c:v>0.75</c:v>
                </c:pt>
                <c:pt idx="1">
                  <c:v>0.18</c:v>
                </c:pt>
                <c:pt idx="2">
                  <c:v>7.0000000000000007E-2</c:v>
                </c:pt>
              </c:numCache>
            </c:numRef>
          </c:val>
          <c:extLst>
            <c:ext xmlns:c16="http://schemas.microsoft.com/office/drawing/2014/chart" uri="{C3380CC4-5D6E-409C-BE32-E72D297353CC}">
              <c16:uniqueId val="{00000009-FDD5-5445-B964-01E84B8DBBDE}"/>
            </c:ext>
          </c:extLst>
        </c:ser>
        <c:dLbls>
          <c:showLegendKey val="0"/>
          <c:showVal val="0"/>
          <c:showCatName val="0"/>
          <c:showSerName val="0"/>
          <c:showPercent val="0"/>
          <c:showBubbleSize val="0"/>
          <c:showLeaderLines val="1"/>
        </c:dLbls>
        <c:firstSliceAng val="320"/>
      </c:pieChart>
      <c:spPr>
        <a:noFill/>
        <a:ln w="25181">
          <a:noFill/>
        </a:ln>
      </c:spPr>
    </c:plotArea>
    <c:legend>
      <c:legendPos val="r"/>
      <c:layout>
        <c:manualLayout>
          <c:xMode val="edge"/>
          <c:yMode val="edge"/>
          <c:x val="0.60984136236654751"/>
          <c:y val="3.916174192351643E-2"/>
          <c:w val="0.33827935916924956"/>
          <c:h val="0.60477098553888775"/>
        </c:manualLayout>
      </c:layout>
      <c:overlay val="0"/>
      <c:txPr>
        <a:bodyPr/>
        <a:lstStyle/>
        <a:p>
          <a:pPr>
            <a:defRPr sz="900" b="1">
              <a:solidFill>
                <a:srgbClr val="666666"/>
              </a:solidFill>
              <a:latin typeface="+mn-lt"/>
            </a:defRPr>
          </a:pPr>
          <a:endParaRPr lang="es-ES"/>
        </a:p>
      </c:txPr>
    </c:legend>
    <c:plotVisOnly val="1"/>
    <c:dispBlanksAs val="zero"/>
    <c:showDLblsOverMax val="0"/>
  </c:chart>
  <c:spPr>
    <a:noFill/>
    <a:ln>
      <a:noFill/>
    </a:ln>
  </c:spPr>
  <c:txPr>
    <a:bodyPr/>
    <a:lstStyle/>
    <a:p>
      <a:pPr>
        <a:defRPr sz="1100" b="1" i="0" u="none" strike="noStrike" baseline="0">
          <a:solidFill>
            <a:schemeClr val="bg1"/>
          </a:solidFill>
          <a:latin typeface="Calibri" panose="020F0502020204030204" pitchFamily="34" charset="0"/>
          <a:ea typeface="Arial"/>
          <a:cs typeface="Calibri" panose="020F0502020204030204" pitchFamily="34" charset="0"/>
        </a:defRPr>
      </a:pPr>
      <a:endParaRPr lang="es-E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4447386530377755"/>
          <c:y val="6.9536531461258447E-2"/>
          <c:w val="0.35602946494915411"/>
          <c:h val="0.82926414055347974"/>
        </c:manualLayout>
      </c:layout>
      <c:barChart>
        <c:barDir val="bar"/>
        <c:grouping val="stacked"/>
        <c:varyColors val="0"/>
        <c:ser>
          <c:idx val="0"/>
          <c:order val="0"/>
          <c:tx>
            <c:strRef>
              <c:f>Hoja1!$B$8</c:f>
              <c:strCache>
                <c:ptCount val="1"/>
                <c:pt idx="0">
                  <c:v>Muy grave</c:v>
                </c:pt>
              </c:strCache>
            </c:strRef>
          </c:tx>
          <c:spPr>
            <a:solidFill>
              <a:srgbClr val="004481"/>
            </a:solidFill>
            <a:ln>
              <a:noFill/>
            </a:ln>
          </c:spPr>
          <c:invertIfNegative val="0"/>
          <c:dLbls>
            <c:spPr>
              <a:noFill/>
              <a:ln>
                <a:noFill/>
              </a:ln>
              <a:effectLst/>
            </c:spPr>
            <c:txPr>
              <a:bodyPr wrap="square" lIns="38100" tIns="19050" rIns="38100" bIns="19050" anchor="ctr">
                <a:spAutoFit/>
              </a:bodyPr>
              <a:lstStyle/>
              <a:p>
                <a:pPr>
                  <a:defRPr sz="8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Hoja1!$C$7:$E$7</c:f>
              <c:strCache>
                <c:ptCount val="3"/>
                <c:pt idx="0">
                  <c:v>La sobreexplotación del mar por la pesca</c:v>
                </c:pt>
                <c:pt idx="1">
                  <c:v>La destrucción de los espacios o hábitats de los animales</c:v>
                </c:pt>
                <c:pt idx="2">
                  <c:v>La extinción de especies animales </c:v>
                </c:pt>
              </c:strCache>
            </c:strRef>
          </c:cat>
          <c:val>
            <c:numRef>
              <c:f>Hoja1!$C$8:$E$8</c:f>
              <c:numCache>
                <c:formatCode>0%</c:formatCode>
                <c:ptCount val="3"/>
                <c:pt idx="0">
                  <c:v>0.47303299999999998</c:v>
                </c:pt>
                <c:pt idx="1">
                  <c:v>0.65099599999999991</c:v>
                </c:pt>
                <c:pt idx="2">
                  <c:v>0.67515700000000001</c:v>
                </c:pt>
              </c:numCache>
            </c:numRef>
          </c:val>
          <c:extLst>
            <c:ext xmlns:c16="http://schemas.microsoft.com/office/drawing/2014/chart" uri="{C3380CC4-5D6E-409C-BE32-E72D297353CC}">
              <c16:uniqueId val="{00000000-D050-C045-A4B7-787AB1C9DC43}"/>
            </c:ext>
          </c:extLst>
        </c:ser>
        <c:ser>
          <c:idx val="1"/>
          <c:order val="1"/>
          <c:tx>
            <c:strRef>
              <c:f>Hoja1!$B$9</c:f>
              <c:strCache>
                <c:ptCount val="1"/>
                <c:pt idx="0">
                  <c:v>Bastante grave</c:v>
                </c:pt>
              </c:strCache>
            </c:strRef>
          </c:tx>
          <c:spPr>
            <a:solidFill>
              <a:srgbClr val="5BBEFF"/>
            </a:solidFill>
          </c:spPr>
          <c:invertIfNegative val="0"/>
          <c:dLbls>
            <c:spPr>
              <a:noFill/>
              <a:ln>
                <a:noFill/>
              </a:ln>
              <a:effectLst/>
            </c:spPr>
            <c:txPr>
              <a:bodyPr wrap="square" lIns="38100" tIns="19050" rIns="38100" bIns="19050" anchor="ctr">
                <a:spAutoFit/>
              </a:bodyPr>
              <a:lstStyle/>
              <a:p>
                <a:pPr>
                  <a:defRPr sz="8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Hoja1!$C$7:$E$7</c:f>
              <c:strCache>
                <c:ptCount val="3"/>
                <c:pt idx="0">
                  <c:v>La sobreexplotación del mar por la pesca</c:v>
                </c:pt>
                <c:pt idx="1">
                  <c:v>La destrucción de los espacios o hábitats de los animales</c:v>
                </c:pt>
                <c:pt idx="2">
                  <c:v>La extinción de especies animales </c:v>
                </c:pt>
              </c:strCache>
            </c:strRef>
          </c:cat>
          <c:val>
            <c:numRef>
              <c:f>Hoja1!$C$9:$E$9</c:f>
              <c:numCache>
                <c:formatCode>0%</c:formatCode>
                <c:ptCount val="3"/>
                <c:pt idx="0">
                  <c:v>0.34040100000000001</c:v>
                </c:pt>
                <c:pt idx="1">
                  <c:v>0.26423600000000003</c:v>
                </c:pt>
                <c:pt idx="2">
                  <c:v>0.23224599999999998</c:v>
                </c:pt>
              </c:numCache>
            </c:numRef>
          </c:val>
          <c:extLst>
            <c:ext xmlns:c16="http://schemas.microsoft.com/office/drawing/2014/chart" uri="{C3380CC4-5D6E-409C-BE32-E72D297353CC}">
              <c16:uniqueId val="{00000001-D050-C045-A4B7-787AB1C9DC43}"/>
            </c:ext>
          </c:extLst>
        </c:ser>
        <c:ser>
          <c:idx val="2"/>
          <c:order val="2"/>
          <c:tx>
            <c:strRef>
              <c:f>Hoja1!$B$10</c:f>
              <c:strCache>
                <c:ptCount val="1"/>
                <c:pt idx="0">
                  <c:v>Poco grave</c:v>
                </c:pt>
              </c:strCache>
            </c:strRef>
          </c:tx>
          <c:spPr>
            <a:solidFill>
              <a:srgbClr val="F8CD51"/>
            </a:solidFill>
          </c:spPr>
          <c:invertIfNegative val="0"/>
          <c:dLbls>
            <c:spPr>
              <a:noFill/>
              <a:ln>
                <a:noFill/>
              </a:ln>
              <a:effectLst/>
            </c:spPr>
            <c:txPr>
              <a:bodyPr wrap="square" lIns="38100" tIns="19050" rIns="38100" bIns="19050" anchor="ctr">
                <a:spAutoFit/>
              </a:bodyPr>
              <a:lstStyle/>
              <a:p>
                <a:pPr>
                  <a:defRPr sz="8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Hoja1!$C$7:$E$7</c:f>
              <c:strCache>
                <c:ptCount val="3"/>
                <c:pt idx="0">
                  <c:v>La sobreexplotación del mar por la pesca</c:v>
                </c:pt>
                <c:pt idx="1">
                  <c:v>La destrucción de los espacios o hábitats de los animales</c:v>
                </c:pt>
                <c:pt idx="2">
                  <c:v>La extinción de especies animales </c:v>
                </c:pt>
              </c:strCache>
            </c:strRef>
          </c:cat>
          <c:val>
            <c:numRef>
              <c:f>Hoja1!$C$10:$E$10</c:f>
              <c:numCache>
                <c:formatCode>0%</c:formatCode>
                <c:ptCount val="3"/>
                <c:pt idx="0">
                  <c:v>0.13100300000000001</c:v>
                </c:pt>
                <c:pt idx="1">
                  <c:v>5.5332999999999993E-2</c:v>
                </c:pt>
                <c:pt idx="2">
                  <c:v>6.3335000000000002E-2</c:v>
                </c:pt>
              </c:numCache>
            </c:numRef>
          </c:val>
          <c:extLst>
            <c:ext xmlns:c16="http://schemas.microsoft.com/office/drawing/2014/chart" uri="{C3380CC4-5D6E-409C-BE32-E72D297353CC}">
              <c16:uniqueId val="{00000002-D050-C045-A4B7-787AB1C9DC43}"/>
            </c:ext>
          </c:extLst>
        </c:ser>
        <c:ser>
          <c:idx val="3"/>
          <c:order val="3"/>
          <c:tx>
            <c:strRef>
              <c:f>Hoja1!$B$11</c:f>
              <c:strCache>
                <c:ptCount val="1"/>
                <c:pt idx="0">
                  <c:v>No es un problema en absoluto</c:v>
                </c:pt>
              </c:strCache>
            </c:strRef>
          </c:tx>
          <c:spPr>
            <a:solidFill>
              <a:srgbClr val="AD53A1"/>
            </a:solidFill>
          </c:spPr>
          <c:invertIfNegative val="0"/>
          <c:dLbls>
            <c:spPr>
              <a:noFill/>
              <a:ln>
                <a:noFill/>
              </a:ln>
              <a:effectLst/>
            </c:spPr>
            <c:txPr>
              <a:bodyPr wrap="square" lIns="38100" tIns="19050" rIns="38100" bIns="19050" anchor="ctr">
                <a:spAutoFit/>
              </a:bodyPr>
              <a:lstStyle/>
              <a:p>
                <a:pPr>
                  <a:defRPr sz="9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Hoja1!$C$7:$E$7</c:f>
              <c:strCache>
                <c:ptCount val="3"/>
                <c:pt idx="0">
                  <c:v>La sobreexplotación del mar por la pesca</c:v>
                </c:pt>
                <c:pt idx="1">
                  <c:v>La destrucción de los espacios o hábitats de los animales</c:v>
                </c:pt>
                <c:pt idx="2">
                  <c:v>La extinción de especies animales </c:v>
                </c:pt>
              </c:strCache>
            </c:strRef>
          </c:cat>
          <c:val>
            <c:numRef>
              <c:f>Hoja1!$C$11:$E$11</c:f>
              <c:numCache>
                <c:formatCode>0%</c:formatCode>
                <c:ptCount val="3"/>
                <c:pt idx="0">
                  <c:v>3.2892000000000005E-2</c:v>
                </c:pt>
                <c:pt idx="1">
                  <c:v>1.6423E-2</c:v>
                </c:pt>
                <c:pt idx="2">
                  <c:v>1.4646999999999999E-2</c:v>
                </c:pt>
              </c:numCache>
            </c:numRef>
          </c:val>
          <c:extLst>
            <c:ext xmlns:c16="http://schemas.microsoft.com/office/drawing/2014/chart" uri="{C3380CC4-5D6E-409C-BE32-E72D297353CC}">
              <c16:uniqueId val="{00000000-BF3A-D448-AF0C-4E229F8E86C1}"/>
            </c:ext>
          </c:extLst>
        </c:ser>
        <c:ser>
          <c:idx val="4"/>
          <c:order val="4"/>
          <c:tx>
            <c:strRef>
              <c:f>Hoja1!$B$12</c:f>
              <c:strCache>
                <c:ptCount val="1"/>
                <c:pt idx="0">
                  <c:v>Ns/Nc</c:v>
                </c:pt>
              </c:strCache>
            </c:strRef>
          </c:tx>
          <c:spPr>
            <a:solidFill>
              <a:srgbClr val="666666"/>
            </a:solidFill>
          </c:spPr>
          <c:invertIfNegative val="0"/>
          <c:dLbls>
            <c:dLbl>
              <c:idx val="0"/>
              <c:layout>
                <c:manualLayout>
                  <c:x val="1.5289643638135791E-2"/>
                  <c:y val="0"/>
                </c:manualLayout>
              </c:layout>
              <c:spPr>
                <a:noFill/>
                <a:ln>
                  <a:noFill/>
                </a:ln>
                <a:effectLst/>
              </c:spPr>
              <c:txPr>
                <a:bodyPr wrap="square" lIns="38100" tIns="19050" rIns="38100" bIns="19050" anchor="ctr">
                  <a:spAutoFit/>
                </a:bodyPr>
                <a:lstStyle/>
                <a:p>
                  <a:pPr>
                    <a:defRPr sz="900" b="1">
                      <a:solidFill>
                        <a:srgbClr val="666666"/>
                      </a:solidFill>
                    </a:defRPr>
                  </a:pPr>
                  <a:endParaRPr lang="es-E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BA2-BA4A-8A8B-BBCF73FEAB9D}"/>
                </c:ext>
              </c:extLst>
            </c:dLbl>
            <c:dLbl>
              <c:idx val="1"/>
              <c:layout>
                <c:manualLayout>
                  <c:x val="1.3760679274322212E-2"/>
                  <c:y val="0"/>
                </c:manualLayout>
              </c:layout>
              <c:spPr>
                <a:noFill/>
                <a:ln>
                  <a:noFill/>
                </a:ln>
                <a:effectLst/>
              </c:spPr>
              <c:txPr>
                <a:bodyPr wrap="square" lIns="38100" tIns="19050" rIns="38100" bIns="19050" anchor="ctr">
                  <a:spAutoFit/>
                </a:bodyPr>
                <a:lstStyle/>
                <a:p>
                  <a:pPr>
                    <a:defRPr sz="900" b="1">
                      <a:solidFill>
                        <a:srgbClr val="666666"/>
                      </a:solidFill>
                    </a:defRPr>
                  </a:pPr>
                  <a:endParaRPr lang="es-E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BA2-BA4A-8A8B-BBCF73FEAB9D}"/>
                </c:ext>
              </c:extLst>
            </c:dLbl>
            <c:dLbl>
              <c:idx val="2"/>
              <c:layout>
                <c:manualLayout>
                  <c:x val="1.3760679274322212E-2"/>
                  <c:y val="4.1276651066042645E-3"/>
                </c:manualLayout>
              </c:layout>
              <c:spPr>
                <a:noFill/>
                <a:ln>
                  <a:noFill/>
                </a:ln>
                <a:effectLst/>
              </c:spPr>
              <c:txPr>
                <a:bodyPr wrap="square" lIns="38100" tIns="19050" rIns="38100" bIns="19050" anchor="ctr">
                  <a:spAutoFit/>
                </a:bodyPr>
                <a:lstStyle/>
                <a:p>
                  <a:pPr>
                    <a:defRPr sz="900" b="1">
                      <a:solidFill>
                        <a:srgbClr val="666666"/>
                      </a:solidFill>
                    </a:defRPr>
                  </a:pPr>
                  <a:endParaRPr lang="es-E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A2-BA4A-8A8B-BBCF73FEAB9D}"/>
                </c:ext>
              </c:extLst>
            </c:dLbl>
            <c:spPr>
              <a:noFill/>
              <a:ln>
                <a:noFill/>
              </a:ln>
              <a:effectLst/>
            </c:spPr>
            <c:txPr>
              <a:bodyPr wrap="square" lIns="38100" tIns="19050" rIns="38100" bIns="19050" anchor="ctr">
                <a:spAutoFit/>
              </a:bodyPr>
              <a:lstStyle/>
              <a:p>
                <a:pPr>
                  <a:defRPr sz="9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Hoja1!$C$7:$E$7</c:f>
              <c:strCache>
                <c:ptCount val="3"/>
                <c:pt idx="0">
                  <c:v>La sobreexplotación del mar por la pesca</c:v>
                </c:pt>
                <c:pt idx="1">
                  <c:v>La destrucción de los espacios o hábitats de los animales</c:v>
                </c:pt>
                <c:pt idx="2">
                  <c:v>La extinción de especies animales </c:v>
                </c:pt>
              </c:strCache>
            </c:strRef>
          </c:cat>
          <c:val>
            <c:numRef>
              <c:f>Hoja1!$C$12:$E$12</c:f>
              <c:numCache>
                <c:formatCode>0%</c:formatCode>
                <c:ptCount val="3"/>
                <c:pt idx="0">
                  <c:v>2.2671999999999998E-2</c:v>
                </c:pt>
                <c:pt idx="1">
                  <c:v>1.3010000000000001E-2</c:v>
                </c:pt>
                <c:pt idx="2">
                  <c:v>1.4614E-2</c:v>
                </c:pt>
              </c:numCache>
            </c:numRef>
          </c:val>
          <c:extLst>
            <c:ext xmlns:c16="http://schemas.microsoft.com/office/drawing/2014/chart" uri="{C3380CC4-5D6E-409C-BE32-E72D297353CC}">
              <c16:uniqueId val="{00000001-BF3A-D448-AF0C-4E229F8E86C1}"/>
            </c:ext>
          </c:extLst>
        </c:ser>
        <c:dLbls>
          <c:showLegendKey val="0"/>
          <c:showVal val="0"/>
          <c:showCatName val="0"/>
          <c:showSerName val="0"/>
          <c:showPercent val="0"/>
          <c:showBubbleSize val="0"/>
        </c:dLbls>
        <c:gapWidth val="100"/>
        <c:overlap val="100"/>
        <c:axId val="92958080"/>
        <c:axId val="92956544"/>
      </c:barChart>
      <c:valAx>
        <c:axId val="92956544"/>
        <c:scaling>
          <c:orientation val="minMax"/>
          <c:max val="1"/>
          <c:min val="0"/>
        </c:scaling>
        <c:delete val="0"/>
        <c:axPos val="b"/>
        <c:majorGridlines>
          <c:spPr>
            <a:ln>
              <a:solidFill>
                <a:srgbClr val="666666"/>
              </a:solidFill>
            </a:ln>
          </c:spPr>
        </c:majorGridlines>
        <c:numFmt formatCode="0%" sourceLinked="1"/>
        <c:majorTickMark val="out"/>
        <c:minorTickMark val="none"/>
        <c:tickLblPos val="nextTo"/>
        <c:txPr>
          <a:bodyPr/>
          <a:lstStyle/>
          <a:p>
            <a:pPr>
              <a:defRPr sz="800">
                <a:solidFill>
                  <a:srgbClr val="666666"/>
                </a:solidFill>
              </a:defRPr>
            </a:pPr>
            <a:endParaRPr lang="es-ES"/>
          </a:p>
        </c:txPr>
        <c:crossAx val="92958080"/>
        <c:crosses val="autoZero"/>
        <c:crossBetween val="between"/>
        <c:majorUnit val="0.2"/>
      </c:valAx>
      <c:catAx>
        <c:axId val="92958080"/>
        <c:scaling>
          <c:orientation val="minMax"/>
        </c:scaling>
        <c:delete val="0"/>
        <c:axPos val="l"/>
        <c:numFmt formatCode="General" sourceLinked="1"/>
        <c:majorTickMark val="out"/>
        <c:minorTickMark val="none"/>
        <c:tickLblPos val="nextTo"/>
        <c:txPr>
          <a:bodyPr/>
          <a:lstStyle/>
          <a:p>
            <a:pPr>
              <a:defRPr sz="900" b="1">
                <a:solidFill>
                  <a:srgbClr val="666666"/>
                </a:solidFill>
              </a:defRPr>
            </a:pPr>
            <a:endParaRPr lang="es-ES"/>
          </a:p>
        </c:txPr>
        <c:crossAx val="92956544"/>
        <c:crosses val="autoZero"/>
        <c:auto val="1"/>
        <c:lblAlgn val="ctr"/>
        <c:lblOffset val="100"/>
        <c:noMultiLvlLbl val="0"/>
      </c:catAx>
    </c:plotArea>
    <c:legend>
      <c:legendPos val="r"/>
      <c:layout>
        <c:manualLayout>
          <c:xMode val="edge"/>
          <c:yMode val="edge"/>
          <c:x val="0.76295321754297596"/>
          <c:y val="0.17421411856474259"/>
          <c:w val="0.20317155365412851"/>
          <c:h val="0.34827418096723867"/>
        </c:manualLayout>
      </c:layout>
      <c:overlay val="0"/>
      <c:txPr>
        <a:bodyPr/>
        <a:lstStyle/>
        <a:p>
          <a:pPr>
            <a:defRPr sz="900" b="1">
              <a:solidFill>
                <a:srgbClr val="666666"/>
              </a:solidFill>
            </a:defRPr>
          </a:pPr>
          <a:endParaRPr lang="es-ES"/>
        </a:p>
      </c:txPr>
    </c:legend>
    <c:plotVisOnly val="1"/>
    <c:dispBlanksAs val="zero"/>
    <c:showDLblsOverMax val="0"/>
  </c:chart>
  <c:txPr>
    <a:bodyPr/>
    <a:lstStyle/>
    <a:p>
      <a:pPr>
        <a:defRPr sz="1800"/>
      </a:pPr>
      <a:endParaRPr lang="es-E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47489873146672E-2"/>
          <c:y val="0.12234236905176203"/>
          <c:w val="0.40604258010885513"/>
          <c:h val="0.57808746115285747"/>
        </c:manualLayout>
      </c:layout>
      <c:barChart>
        <c:barDir val="col"/>
        <c:grouping val="stacked"/>
        <c:varyColors val="0"/>
        <c:ser>
          <c:idx val="4"/>
          <c:order val="0"/>
          <c:tx>
            <c:strRef>
              <c:f>Sheet1!$A$4</c:f>
              <c:strCache>
                <c:ptCount val="1"/>
                <c:pt idx="0">
                  <c:v>8-10</c:v>
                </c:pt>
              </c:strCache>
            </c:strRef>
          </c:tx>
          <c:spPr>
            <a:solidFill>
              <a:srgbClr val="004481"/>
            </a:solidFill>
            <a:ln w="9525">
              <a:noFill/>
              <a:prstDash val="solid"/>
            </a:ln>
          </c:spPr>
          <c:invertIfNegative val="0"/>
          <c:dPt>
            <c:idx val="0"/>
            <c:invertIfNegative val="0"/>
            <c:bubble3D val="0"/>
            <c:extLst>
              <c:ext xmlns:c16="http://schemas.microsoft.com/office/drawing/2014/chart" uri="{C3380CC4-5D6E-409C-BE32-E72D297353CC}">
                <c16:uniqueId val="{00000000-C5EC-0147-ACC1-80AA84151C4F}"/>
              </c:ext>
            </c:extLst>
          </c:dPt>
          <c:dPt>
            <c:idx val="1"/>
            <c:invertIfNegative val="0"/>
            <c:bubble3D val="0"/>
            <c:extLst>
              <c:ext xmlns:c16="http://schemas.microsoft.com/office/drawing/2014/chart" uri="{C3380CC4-5D6E-409C-BE32-E72D297353CC}">
                <c16:uniqueId val="{00000001-C5EC-0147-ACC1-80AA84151C4F}"/>
              </c:ext>
            </c:extLst>
          </c:dPt>
          <c:dPt>
            <c:idx val="2"/>
            <c:invertIfNegative val="0"/>
            <c:bubble3D val="0"/>
            <c:extLst>
              <c:ext xmlns:c16="http://schemas.microsoft.com/office/drawing/2014/chart" uri="{C3380CC4-5D6E-409C-BE32-E72D297353CC}">
                <c16:uniqueId val="{00000002-C5EC-0147-ACC1-80AA84151C4F}"/>
              </c:ext>
            </c:extLst>
          </c:dPt>
          <c:dPt>
            <c:idx val="3"/>
            <c:invertIfNegative val="0"/>
            <c:bubble3D val="0"/>
            <c:extLst>
              <c:ext xmlns:c16="http://schemas.microsoft.com/office/drawing/2014/chart" uri="{C3380CC4-5D6E-409C-BE32-E72D297353CC}">
                <c16:uniqueId val="{00000003-C5EC-0147-ACC1-80AA84151C4F}"/>
              </c:ext>
            </c:extLst>
          </c:dPt>
          <c:dPt>
            <c:idx val="4"/>
            <c:invertIfNegative val="0"/>
            <c:bubble3D val="0"/>
            <c:extLst>
              <c:ext xmlns:c16="http://schemas.microsoft.com/office/drawing/2014/chart" uri="{C3380CC4-5D6E-409C-BE32-E72D297353CC}">
                <c16:uniqueId val="{00000004-C5EC-0147-ACC1-80AA84151C4F}"/>
              </c:ext>
            </c:extLst>
          </c:dPt>
          <c:dPt>
            <c:idx val="6"/>
            <c:invertIfNegative val="0"/>
            <c:bubble3D val="0"/>
            <c:extLst>
              <c:ext xmlns:c16="http://schemas.microsoft.com/office/drawing/2014/chart" uri="{C3380CC4-5D6E-409C-BE32-E72D297353CC}">
                <c16:uniqueId val="{00000005-C5EC-0147-ACC1-80AA84151C4F}"/>
              </c:ext>
            </c:extLst>
          </c:dPt>
          <c:dLbls>
            <c:spPr>
              <a:noFill/>
              <a:ln>
                <a:noFill/>
              </a:ln>
              <a:effectLst/>
            </c:spPr>
            <c:txPr>
              <a:bodyPr wrap="square" lIns="38100" tIns="19050" rIns="38100" bIns="19050" anchor="ctr">
                <a:spAutoFit/>
              </a:bodyPr>
              <a:lstStyle/>
              <a:p>
                <a:pPr>
                  <a:defRPr sz="900">
                    <a:solidFill>
                      <a:schemeClr val="bg1"/>
                    </a:solidFill>
                    <a:latin typeface="+mn-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Sheet1!$B$4</c:f>
              <c:numCache>
                <c:formatCode>0%</c:formatCode>
                <c:ptCount val="1"/>
                <c:pt idx="0">
                  <c:v>0.66768899999999998</c:v>
                </c:pt>
              </c:numCache>
            </c:numRef>
          </c:val>
          <c:extLst>
            <c:ext xmlns:c16="http://schemas.microsoft.com/office/drawing/2014/chart" uri="{C3380CC4-5D6E-409C-BE32-E72D297353CC}">
              <c16:uniqueId val="{00000006-C5EC-0147-ACC1-80AA84151C4F}"/>
            </c:ext>
          </c:extLst>
        </c:ser>
        <c:ser>
          <c:idx val="0"/>
          <c:order val="1"/>
          <c:tx>
            <c:strRef>
              <c:f>Sheet1!$A$5</c:f>
              <c:strCache>
                <c:ptCount val="1"/>
                <c:pt idx="0">
                  <c:v>6-7</c:v>
                </c:pt>
              </c:strCache>
            </c:strRef>
          </c:tx>
          <c:spPr>
            <a:solidFill>
              <a:srgbClr val="5BBEFF"/>
            </a:solidFill>
          </c:spPr>
          <c:invertIfNegative val="0"/>
          <c:dLbls>
            <c:dLbl>
              <c:idx val="0"/>
              <c:layout>
                <c:manualLayout>
                  <c:x val="-2.160701401104271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AC6-EF46-8BE3-D0357AEC652A}"/>
                </c:ext>
              </c:extLst>
            </c:dLbl>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Sheet1!$B$5</c:f>
              <c:numCache>
                <c:formatCode>0%</c:formatCode>
                <c:ptCount val="1"/>
                <c:pt idx="0">
                  <c:v>0.22248699999999999</c:v>
                </c:pt>
              </c:numCache>
            </c:numRef>
          </c:val>
          <c:extLst>
            <c:ext xmlns:c16="http://schemas.microsoft.com/office/drawing/2014/chart" uri="{C3380CC4-5D6E-409C-BE32-E72D297353CC}">
              <c16:uniqueId val="{00000007-C5EC-0147-ACC1-80AA84151C4F}"/>
            </c:ext>
          </c:extLst>
        </c:ser>
        <c:ser>
          <c:idx val="1"/>
          <c:order val="2"/>
          <c:tx>
            <c:strRef>
              <c:f>Sheet1!$A$6</c:f>
              <c:strCache>
                <c:ptCount val="1"/>
                <c:pt idx="0">
                  <c:v>5</c:v>
                </c:pt>
              </c:strCache>
            </c:strRef>
          </c:tx>
          <c:spPr>
            <a:solidFill>
              <a:srgbClr val="48AE64"/>
            </a:solidFill>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Sheet1!$B$6</c:f>
              <c:numCache>
                <c:formatCode>0%</c:formatCode>
                <c:ptCount val="1"/>
                <c:pt idx="0">
                  <c:v>7.1178999999999992E-2</c:v>
                </c:pt>
              </c:numCache>
            </c:numRef>
          </c:val>
          <c:extLst>
            <c:ext xmlns:c16="http://schemas.microsoft.com/office/drawing/2014/chart" uri="{C3380CC4-5D6E-409C-BE32-E72D297353CC}">
              <c16:uniqueId val="{00000008-C5EC-0147-ACC1-80AA84151C4F}"/>
            </c:ext>
          </c:extLst>
        </c:ser>
        <c:ser>
          <c:idx val="2"/>
          <c:order val="3"/>
          <c:tx>
            <c:strRef>
              <c:f>Sheet1!$A$7</c:f>
              <c:strCache>
                <c:ptCount val="1"/>
                <c:pt idx="0">
                  <c:v>3-4</c:v>
                </c:pt>
              </c:strCache>
            </c:strRef>
          </c:tx>
          <c:spPr>
            <a:solidFill>
              <a:srgbClr val="FFC000"/>
            </a:solidFill>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Sheet1!$B$7</c:f>
              <c:numCache>
                <c:formatCode>0%</c:formatCode>
                <c:ptCount val="1"/>
                <c:pt idx="0">
                  <c:v>2.0163E-2</c:v>
                </c:pt>
              </c:numCache>
            </c:numRef>
          </c:val>
          <c:extLst>
            <c:ext xmlns:c16="http://schemas.microsoft.com/office/drawing/2014/chart" uri="{C3380CC4-5D6E-409C-BE32-E72D297353CC}">
              <c16:uniqueId val="{00000009-C5EC-0147-ACC1-80AA84151C4F}"/>
            </c:ext>
          </c:extLst>
        </c:ser>
        <c:ser>
          <c:idx val="3"/>
          <c:order val="4"/>
          <c:tx>
            <c:strRef>
              <c:f>Sheet1!$A$8</c:f>
              <c:strCache>
                <c:ptCount val="1"/>
                <c:pt idx="0">
                  <c:v>0-2</c:v>
                </c:pt>
              </c:strCache>
            </c:strRef>
          </c:tx>
          <c:spPr>
            <a:solidFill>
              <a:srgbClr val="AD53A1"/>
            </a:solidFill>
          </c:spPr>
          <c:invertIfNegative val="0"/>
          <c:dLbls>
            <c:spPr>
              <a:noFill/>
              <a:ln>
                <a:noFill/>
              </a:ln>
              <a:effectLst/>
            </c:spPr>
            <c:txPr>
              <a:bodyPr wrap="square" lIns="38100" tIns="19050" rIns="38100" bIns="19050" anchor="ctr">
                <a:spAutoFit/>
              </a:bodyPr>
              <a:lstStyle/>
              <a:p>
                <a:pPr>
                  <a:defRPr sz="900">
                    <a:solidFill>
                      <a:schemeClr val="bg1"/>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Sheet1!$B$8</c:f>
              <c:numCache>
                <c:formatCode>0%</c:formatCode>
                <c:ptCount val="1"/>
                <c:pt idx="0">
                  <c:v>1.6326E-2</c:v>
                </c:pt>
              </c:numCache>
            </c:numRef>
          </c:val>
          <c:extLst>
            <c:ext xmlns:c16="http://schemas.microsoft.com/office/drawing/2014/chart" uri="{C3380CC4-5D6E-409C-BE32-E72D297353CC}">
              <c16:uniqueId val="{0000000A-C5EC-0147-ACC1-80AA84151C4F}"/>
            </c:ext>
          </c:extLst>
        </c:ser>
        <c:ser>
          <c:idx val="5"/>
          <c:order val="5"/>
          <c:tx>
            <c:strRef>
              <c:f>Sheet1!$A$9</c:f>
              <c:strCache>
                <c:ptCount val="1"/>
                <c:pt idx="0">
                  <c:v>Ns/Nc</c:v>
                </c:pt>
              </c:strCache>
            </c:strRef>
          </c:tx>
          <c:spPr>
            <a:solidFill>
              <a:srgbClr val="666666"/>
            </a:solidFill>
          </c:spPr>
          <c:invertIfNegative val="0"/>
          <c:dLbls>
            <c:delete val="1"/>
          </c:dLbls>
          <c:cat>
            <c:strRef>
              <c:f>Sheet1!$B$3</c:f>
              <c:strCache>
                <c:ptCount val="1"/>
                <c:pt idx="0">
                  <c:v>Total</c:v>
                </c:pt>
              </c:strCache>
            </c:strRef>
          </c:cat>
          <c:val>
            <c:numRef>
              <c:f>Sheet1!$B$9</c:f>
              <c:numCache>
                <c:formatCode>0%</c:formatCode>
                <c:ptCount val="1"/>
                <c:pt idx="0">
                  <c:v>2.1549999999999998E-3</c:v>
                </c:pt>
              </c:numCache>
            </c:numRef>
          </c:val>
          <c:extLst>
            <c:ext xmlns:c16="http://schemas.microsoft.com/office/drawing/2014/chart" uri="{C3380CC4-5D6E-409C-BE32-E72D297353CC}">
              <c16:uniqueId val="{0000000C-C5EC-0147-ACC1-80AA84151C4F}"/>
            </c:ext>
          </c:extLst>
        </c:ser>
        <c:dLbls>
          <c:showLegendKey val="0"/>
          <c:showVal val="1"/>
          <c:showCatName val="0"/>
          <c:showSerName val="0"/>
          <c:showPercent val="0"/>
          <c:showBubbleSize val="0"/>
        </c:dLbls>
        <c:gapWidth val="225"/>
        <c:overlap val="100"/>
        <c:axId val="318314688"/>
        <c:axId val="318315080"/>
      </c:barChart>
      <c:catAx>
        <c:axId val="318314688"/>
        <c:scaling>
          <c:orientation val="minMax"/>
        </c:scaling>
        <c:delete val="1"/>
        <c:axPos val="b"/>
        <c:title>
          <c:tx>
            <c:rich>
              <a:bodyPr/>
              <a:lstStyle/>
              <a:p>
                <a:pPr>
                  <a:defRPr sz="900">
                    <a:solidFill>
                      <a:srgbClr val="666666"/>
                    </a:solidFill>
                    <a:latin typeface="+mj-lt"/>
                  </a:defRPr>
                </a:pPr>
                <a:r>
                  <a:rPr lang="es-AR" sz="900" dirty="0">
                    <a:solidFill>
                      <a:srgbClr val="666666"/>
                    </a:solidFill>
                    <a:latin typeface="+mj-lt"/>
                  </a:rPr>
                  <a:t>Total</a:t>
                </a:r>
              </a:p>
            </c:rich>
          </c:tx>
          <c:overlay val="0"/>
        </c:title>
        <c:numFmt formatCode="General" sourceLinked="1"/>
        <c:majorTickMark val="out"/>
        <c:minorTickMark val="none"/>
        <c:tickLblPos val="nextTo"/>
        <c:crossAx val="318315080"/>
        <c:crosses val="autoZero"/>
        <c:auto val="1"/>
        <c:lblAlgn val="ctr"/>
        <c:lblOffset val="100"/>
        <c:noMultiLvlLbl val="0"/>
      </c:catAx>
      <c:valAx>
        <c:axId val="318315080"/>
        <c:scaling>
          <c:orientation val="minMax"/>
          <c:max val="1"/>
          <c:min val="0"/>
        </c:scaling>
        <c:delete val="0"/>
        <c:axPos val="l"/>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800" b="0" i="0" u="none" strike="noStrike" baseline="0">
                <a:solidFill>
                  <a:srgbClr val="000000"/>
                </a:solidFill>
                <a:latin typeface="BentonSansBBVA Book" pitchFamily="2" charset="77"/>
                <a:ea typeface="Century Gothic"/>
                <a:cs typeface="Calibri" panose="020F0502020204030204" pitchFamily="34" charset="0"/>
              </a:defRPr>
            </a:pPr>
            <a:endParaRPr lang="es-ES"/>
          </a:p>
        </c:txPr>
        <c:crossAx val="318314688"/>
        <c:crosses val="autoZero"/>
        <c:crossBetween val="between"/>
        <c:majorUnit val="0.2"/>
      </c:valAx>
      <c:spPr>
        <a:noFill/>
        <a:ln w="25400">
          <a:noFill/>
        </a:ln>
      </c:spPr>
    </c:plotArea>
    <c:legend>
      <c:legendPos val="t"/>
      <c:layout>
        <c:manualLayout>
          <c:xMode val="edge"/>
          <c:yMode val="edge"/>
          <c:x val="0.39542400872719208"/>
          <c:y val="0.77334357526929742"/>
          <c:w val="0.49456464503844272"/>
          <c:h val="8.0755153127372289E-2"/>
        </c:manualLayout>
      </c:layout>
      <c:overlay val="0"/>
      <c:txPr>
        <a:bodyPr/>
        <a:lstStyle/>
        <a:p>
          <a:pPr>
            <a:defRPr sz="1050" b="1">
              <a:solidFill>
                <a:srgbClr val="666666"/>
              </a:solidFill>
              <a:latin typeface="BentonSansBBVA Book" pitchFamily="2" charset="77"/>
              <a:cs typeface="Calibri" panose="020F0502020204030204" pitchFamily="34" charset="0"/>
            </a:defRPr>
          </a:pPr>
          <a:endParaRPr lang="es-ES"/>
        </a:p>
      </c:txPr>
    </c:legend>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47489873146672E-2"/>
          <c:y val="0.12234236905176203"/>
          <c:w val="0.40604258010885513"/>
          <c:h val="0.57808746115285747"/>
        </c:manualLayout>
      </c:layout>
      <c:barChart>
        <c:barDir val="col"/>
        <c:grouping val="stacked"/>
        <c:varyColors val="0"/>
        <c:ser>
          <c:idx val="4"/>
          <c:order val="0"/>
          <c:tx>
            <c:strRef>
              <c:f>Sheet1!$A$4</c:f>
              <c:strCache>
                <c:ptCount val="1"/>
                <c:pt idx="0">
                  <c:v>8-10</c:v>
                </c:pt>
              </c:strCache>
            </c:strRef>
          </c:tx>
          <c:spPr>
            <a:solidFill>
              <a:srgbClr val="004481"/>
            </a:solidFill>
            <a:ln w="9525">
              <a:noFill/>
              <a:prstDash val="solid"/>
            </a:ln>
          </c:spPr>
          <c:invertIfNegative val="0"/>
          <c:dPt>
            <c:idx val="0"/>
            <c:invertIfNegative val="0"/>
            <c:bubble3D val="0"/>
            <c:extLst>
              <c:ext xmlns:c16="http://schemas.microsoft.com/office/drawing/2014/chart" uri="{C3380CC4-5D6E-409C-BE32-E72D297353CC}">
                <c16:uniqueId val="{00000000-7496-1544-8214-7A8C880981DF}"/>
              </c:ext>
            </c:extLst>
          </c:dPt>
          <c:dPt>
            <c:idx val="1"/>
            <c:invertIfNegative val="0"/>
            <c:bubble3D val="0"/>
            <c:extLst>
              <c:ext xmlns:c16="http://schemas.microsoft.com/office/drawing/2014/chart" uri="{C3380CC4-5D6E-409C-BE32-E72D297353CC}">
                <c16:uniqueId val="{00000001-7496-1544-8214-7A8C880981DF}"/>
              </c:ext>
            </c:extLst>
          </c:dPt>
          <c:dPt>
            <c:idx val="2"/>
            <c:invertIfNegative val="0"/>
            <c:bubble3D val="0"/>
            <c:extLst>
              <c:ext xmlns:c16="http://schemas.microsoft.com/office/drawing/2014/chart" uri="{C3380CC4-5D6E-409C-BE32-E72D297353CC}">
                <c16:uniqueId val="{00000002-7496-1544-8214-7A8C880981DF}"/>
              </c:ext>
            </c:extLst>
          </c:dPt>
          <c:dPt>
            <c:idx val="3"/>
            <c:invertIfNegative val="0"/>
            <c:bubble3D val="0"/>
            <c:extLst>
              <c:ext xmlns:c16="http://schemas.microsoft.com/office/drawing/2014/chart" uri="{C3380CC4-5D6E-409C-BE32-E72D297353CC}">
                <c16:uniqueId val="{00000003-7496-1544-8214-7A8C880981DF}"/>
              </c:ext>
            </c:extLst>
          </c:dPt>
          <c:dPt>
            <c:idx val="4"/>
            <c:invertIfNegative val="0"/>
            <c:bubble3D val="0"/>
            <c:extLst>
              <c:ext xmlns:c16="http://schemas.microsoft.com/office/drawing/2014/chart" uri="{C3380CC4-5D6E-409C-BE32-E72D297353CC}">
                <c16:uniqueId val="{00000004-7496-1544-8214-7A8C880981DF}"/>
              </c:ext>
            </c:extLst>
          </c:dPt>
          <c:dPt>
            <c:idx val="6"/>
            <c:invertIfNegative val="0"/>
            <c:bubble3D val="0"/>
            <c:extLst>
              <c:ext xmlns:c16="http://schemas.microsoft.com/office/drawing/2014/chart" uri="{C3380CC4-5D6E-409C-BE32-E72D297353CC}">
                <c16:uniqueId val="{00000005-7496-1544-8214-7A8C880981DF}"/>
              </c:ext>
            </c:extLst>
          </c:dPt>
          <c:dLbls>
            <c:spPr>
              <a:noFill/>
              <a:ln>
                <a:noFill/>
              </a:ln>
              <a:effectLst/>
            </c:spPr>
            <c:txPr>
              <a:bodyPr wrap="square" lIns="38100" tIns="19050" rIns="38100" bIns="19050" anchor="ctr">
                <a:spAutoFit/>
              </a:bodyPr>
              <a:lstStyle/>
              <a:p>
                <a:pPr>
                  <a:defRPr sz="900">
                    <a:solidFill>
                      <a:schemeClr val="bg1"/>
                    </a:solidFill>
                    <a:latin typeface="+mn-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Sheet1!$B$4</c:f>
              <c:numCache>
                <c:formatCode>0%</c:formatCode>
                <c:ptCount val="1"/>
                <c:pt idx="0">
                  <c:v>0.69655500000000004</c:v>
                </c:pt>
              </c:numCache>
            </c:numRef>
          </c:val>
          <c:extLst>
            <c:ext xmlns:c16="http://schemas.microsoft.com/office/drawing/2014/chart" uri="{C3380CC4-5D6E-409C-BE32-E72D297353CC}">
              <c16:uniqueId val="{00000006-7496-1544-8214-7A8C880981DF}"/>
            </c:ext>
          </c:extLst>
        </c:ser>
        <c:ser>
          <c:idx val="0"/>
          <c:order val="1"/>
          <c:tx>
            <c:strRef>
              <c:f>Sheet1!$A$5</c:f>
              <c:strCache>
                <c:ptCount val="1"/>
                <c:pt idx="0">
                  <c:v>6-7</c:v>
                </c:pt>
              </c:strCache>
            </c:strRef>
          </c:tx>
          <c:spPr>
            <a:solidFill>
              <a:srgbClr val="5BBEFF"/>
            </a:solidFill>
          </c:spPr>
          <c:invertIfNegative val="0"/>
          <c:dLbls>
            <c:dLbl>
              <c:idx val="0"/>
              <c:layout>
                <c:manualLayout>
                  <c:x val="-2.160701401104271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496-1544-8214-7A8C880981DF}"/>
                </c:ext>
              </c:extLst>
            </c:dLbl>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Sheet1!$B$5</c:f>
              <c:numCache>
                <c:formatCode>0%</c:formatCode>
                <c:ptCount val="1"/>
                <c:pt idx="0">
                  <c:v>0.20151700000000003</c:v>
                </c:pt>
              </c:numCache>
            </c:numRef>
          </c:val>
          <c:extLst>
            <c:ext xmlns:c16="http://schemas.microsoft.com/office/drawing/2014/chart" uri="{C3380CC4-5D6E-409C-BE32-E72D297353CC}">
              <c16:uniqueId val="{00000008-7496-1544-8214-7A8C880981DF}"/>
            </c:ext>
          </c:extLst>
        </c:ser>
        <c:ser>
          <c:idx val="1"/>
          <c:order val="2"/>
          <c:tx>
            <c:strRef>
              <c:f>Sheet1!$A$6</c:f>
              <c:strCache>
                <c:ptCount val="1"/>
                <c:pt idx="0">
                  <c:v>5</c:v>
                </c:pt>
              </c:strCache>
            </c:strRef>
          </c:tx>
          <c:spPr>
            <a:solidFill>
              <a:srgbClr val="48AE64"/>
            </a:solidFill>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Sheet1!$B$6</c:f>
              <c:numCache>
                <c:formatCode>0%</c:formatCode>
                <c:ptCount val="1"/>
                <c:pt idx="0">
                  <c:v>6.3841999999999996E-2</c:v>
                </c:pt>
              </c:numCache>
            </c:numRef>
          </c:val>
          <c:extLst>
            <c:ext xmlns:c16="http://schemas.microsoft.com/office/drawing/2014/chart" uri="{C3380CC4-5D6E-409C-BE32-E72D297353CC}">
              <c16:uniqueId val="{00000009-7496-1544-8214-7A8C880981DF}"/>
            </c:ext>
          </c:extLst>
        </c:ser>
        <c:ser>
          <c:idx val="2"/>
          <c:order val="3"/>
          <c:tx>
            <c:strRef>
              <c:f>Sheet1!$A$7</c:f>
              <c:strCache>
                <c:ptCount val="1"/>
                <c:pt idx="0">
                  <c:v>3-4</c:v>
                </c:pt>
              </c:strCache>
            </c:strRef>
          </c:tx>
          <c:spPr>
            <a:solidFill>
              <a:srgbClr val="F8CD51"/>
            </a:solidFill>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Sheet1!$B$7</c:f>
              <c:numCache>
                <c:formatCode>0%</c:formatCode>
                <c:ptCount val="1"/>
                <c:pt idx="0">
                  <c:v>2.0293000000000002E-2</c:v>
                </c:pt>
              </c:numCache>
            </c:numRef>
          </c:val>
          <c:extLst>
            <c:ext xmlns:c16="http://schemas.microsoft.com/office/drawing/2014/chart" uri="{C3380CC4-5D6E-409C-BE32-E72D297353CC}">
              <c16:uniqueId val="{0000000A-7496-1544-8214-7A8C880981DF}"/>
            </c:ext>
          </c:extLst>
        </c:ser>
        <c:ser>
          <c:idx val="3"/>
          <c:order val="4"/>
          <c:tx>
            <c:strRef>
              <c:f>Sheet1!$A$8</c:f>
              <c:strCache>
                <c:ptCount val="1"/>
                <c:pt idx="0">
                  <c:v>0-2</c:v>
                </c:pt>
              </c:strCache>
            </c:strRef>
          </c:tx>
          <c:spPr>
            <a:solidFill>
              <a:srgbClr val="AD53A1"/>
            </a:solidFill>
          </c:spPr>
          <c:invertIfNegative val="0"/>
          <c:dLbls>
            <c:spPr>
              <a:noFill/>
              <a:ln>
                <a:noFill/>
              </a:ln>
              <a:effectLst/>
            </c:spPr>
            <c:txPr>
              <a:bodyPr wrap="square" lIns="38100" tIns="19050" rIns="38100" bIns="19050" anchor="ctr">
                <a:spAutoFit/>
              </a:bodyPr>
              <a:lstStyle/>
              <a:p>
                <a:pPr>
                  <a:defRPr sz="900">
                    <a:solidFill>
                      <a:schemeClr val="bg1"/>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c:f>
              <c:strCache>
                <c:ptCount val="1"/>
                <c:pt idx="0">
                  <c:v>Total</c:v>
                </c:pt>
              </c:strCache>
            </c:strRef>
          </c:cat>
          <c:val>
            <c:numRef>
              <c:f>Sheet1!$B$8</c:f>
              <c:numCache>
                <c:formatCode>0%</c:formatCode>
                <c:ptCount val="1"/>
                <c:pt idx="0">
                  <c:v>1.3934E-2</c:v>
                </c:pt>
              </c:numCache>
            </c:numRef>
          </c:val>
          <c:extLst>
            <c:ext xmlns:c16="http://schemas.microsoft.com/office/drawing/2014/chart" uri="{C3380CC4-5D6E-409C-BE32-E72D297353CC}">
              <c16:uniqueId val="{0000000B-7496-1544-8214-7A8C880981DF}"/>
            </c:ext>
          </c:extLst>
        </c:ser>
        <c:ser>
          <c:idx val="5"/>
          <c:order val="5"/>
          <c:tx>
            <c:strRef>
              <c:f>Sheet1!$A$9</c:f>
              <c:strCache>
                <c:ptCount val="1"/>
                <c:pt idx="0">
                  <c:v>Ns/Nc</c:v>
                </c:pt>
              </c:strCache>
            </c:strRef>
          </c:tx>
          <c:spPr>
            <a:solidFill>
              <a:srgbClr val="666666"/>
            </a:solidFill>
          </c:spPr>
          <c:invertIfNegative val="0"/>
          <c:dLbls>
            <c:delete val="1"/>
          </c:dLbls>
          <c:cat>
            <c:strRef>
              <c:f>Sheet1!$B$3</c:f>
              <c:strCache>
                <c:ptCount val="1"/>
                <c:pt idx="0">
                  <c:v>Total</c:v>
                </c:pt>
              </c:strCache>
            </c:strRef>
          </c:cat>
          <c:val>
            <c:numRef>
              <c:f>Sheet1!$B$9</c:f>
              <c:numCache>
                <c:formatCode>0%</c:formatCode>
                <c:ptCount val="1"/>
                <c:pt idx="0">
                  <c:v>3.8579999999999999E-3</c:v>
                </c:pt>
              </c:numCache>
            </c:numRef>
          </c:val>
          <c:extLst>
            <c:ext xmlns:c16="http://schemas.microsoft.com/office/drawing/2014/chart" uri="{C3380CC4-5D6E-409C-BE32-E72D297353CC}">
              <c16:uniqueId val="{0000000C-7496-1544-8214-7A8C880981DF}"/>
            </c:ext>
          </c:extLst>
        </c:ser>
        <c:dLbls>
          <c:showLegendKey val="0"/>
          <c:showVal val="1"/>
          <c:showCatName val="0"/>
          <c:showSerName val="0"/>
          <c:showPercent val="0"/>
          <c:showBubbleSize val="0"/>
        </c:dLbls>
        <c:gapWidth val="225"/>
        <c:overlap val="100"/>
        <c:axId val="318314688"/>
        <c:axId val="318315080"/>
      </c:barChart>
      <c:catAx>
        <c:axId val="318314688"/>
        <c:scaling>
          <c:orientation val="minMax"/>
        </c:scaling>
        <c:delete val="1"/>
        <c:axPos val="b"/>
        <c:title>
          <c:tx>
            <c:rich>
              <a:bodyPr/>
              <a:lstStyle/>
              <a:p>
                <a:pPr>
                  <a:defRPr sz="900">
                    <a:solidFill>
                      <a:srgbClr val="666666"/>
                    </a:solidFill>
                    <a:latin typeface="+mj-lt"/>
                  </a:defRPr>
                </a:pPr>
                <a:r>
                  <a:rPr lang="es-AR" sz="900" dirty="0">
                    <a:solidFill>
                      <a:srgbClr val="666666"/>
                    </a:solidFill>
                    <a:latin typeface="+mj-lt"/>
                  </a:rPr>
                  <a:t>Total</a:t>
                </a:r>
              </a:p>
            </c:rich>
          </c:tx>
          <c:overlay val="0"/>
        </c:title>
        <c:numFmt formatCode="General" sourceLinked="1"/>
        <c:majorTickMark val="out"/>
        <c:minorTickMark val="none"/>
        <c:tickLblPos val="nextTo"/>
        <c:crossAx val="318315080"/>
        <c:crosses val="autoZero"/>
        <c:auto val="1"/>
        <c:lblAlgn val="ctr"/>
        <c:lblOffset val="100"/>
        <c:noMultiLvlLbl val="0"/>
      </c:catAx>
      <c:valAx>
        <c:axId val="318315080"/>
        <c:scaling>
          <c:orientation val="minMax"/>
          <c:max val="1"/>
          <c:min val="0"/>
        </c:scaling>
        <c:delete val="0"/>
        <c:axPos val="l"/>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800" b="0" i="0" u="none" strike="noStrike" baseline="0">
                <a:solidFill>
                  <a:srgbClr val="000000"/>
                </a:solidFill>
                <a:latin typeface="BentonSansBBVA Book" pitchFamily="2" charset="77"/>
                <a:ea typeface="Century Gothic"/>
                <a:cs typeface="Calibri" panose="020F0502020204030204" pitchFamily="34" charset="0"/>
              </a:defRPr>
            </a:pPr>
            <a:endParaRPr lang="es-ES"/>
          </a:p>
        </c:txPr>
        <c:crossAx val="318314688"/>
        <c:crosses val="autoZero"/>
        <c:crossBetween val="between"/>
        <c:majorUnit val="0.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508197942373811"/>
          <c:y val="3.0033581568727239E-2"/>
          <c:w val="0.50962040435360378"/>
          <c:h val="0.69668059058908804"/>
        </c:manualLayout>
      </c:layout>
      <c:barChart>
        <c:barDir val="bar"/>
        <c:grouping val="clustered"/>
        <c:varyColors val="0"/>
        <c:ser>
          <c:idx val="4"/>
          <c:order val="0"/>
          <c:spPr>
            <a:solidFill>
              <a:srgbClr val="2DCCCD"/>
            </a:solidFill>
            <a:ln w="9525">
              <a:noFill/>
              <a:prstDash val="solid"/>
            </a:ln>
          </c:spPr>
          <c:invertIfNegative val="0"/>
          <c:dPt>
            <c:idx val="0"/>
            <c:invertIfNegative val="0"/>
            <c:bubble3D val="0"/>
            <c:extLst>
              <c:ext xmlns:c16="http://schemas.microsoft.com/office/drawing/2014/chart" uri="{C3380CC4-5D6E-409C-BE32-E72D297353CC}">
                <c16:uniqueId val="{00000000-CA0A-E042-8E64-61675A2266A7}"/>
              </c:ext>
            </c:extLst>
          </c:dPt>
          <c:dPt>
            <c:idx val="1"/>
            <c:invertIfNegative val="0"/>
            <c:bubble3D val="0"/>
            <c:extLst>
              <c:ext xmlns:c16="http://schemas.microsoft.com/office/drawing/2014/chart" uri="{C3380CC4-5D6E-409C-BE32-E72D297353CC}">
                <c16:uniqueId val="{00000001-CA0A-E042-8E64-61675A2266A7}"/>
              </c:ext>
            </c:extLst>
          </c:dPt>
          <c:dPt>
            <c:idx val="2"/>
            <c:invertIfNegative val="0"/>
            <c:bubble3D val="0"/>
            <c:extLst>
              <c:ext xmlns:c16="http://schemas.microsoft.com/office/drawing/2014/chart" uri="{C3380CC4-5D6E-409C-BE32-E72D297353CC}">
                <c16:uniqueId val="{00000002-CA0A-E042-8E64-61675A2266A7}"/>
              </c:ext>
            </c:extLst>
          </c:dPt>
          <c:dPt>
            <c:idx val="3"/>
            <c:invertIfNegative val="0"/>
            <c:bubble3D val="0"/>
            <c:extLst>
              <c:ext xmlns:c16="http://schemas.microsoft.com/office/drawing/2014/chart" uri="{C3380CC4-5D6E-409C-BE32-E72D297353CC}">
                <c16:uniqueId val="{00000003-CA0A-E042-8E64-61675A2266A7}"/>
              </c:ext>
            </c:extLst>
          </c:dPt>
          <c:dPt>
            <c:idx val="4"/>
            <c:invertIfNegative val="0"/>
            <c:bubble3D val="0"/>
            <c:extLst>
              <c:ext xmlns:c16="http://schemas.microsoft.com/office/drawing/2014/chart" uri="{C3380CC4-5D6E-409C-BE32-E72D297353CC}">
                <c16:uniqueId val="{00000004-CA0A-E042-8E64-61675A2266A7}"/>
              </c:ext>
            </c:extLst>
          </c:dPt>
          <c:dPt>
            <c:idx val="5"/>
            <c:invertIfNegative val="0"/>
            <c:bubble3D val="0"/>
            <c:extLst>
              <c:ext xmlns:c16="http://schemas.microsoft.com/office/drawing/2014/chart" uri="{C3380CC4-5D6E-409C-BE32-E72D297353CC}">
                <c16:uniqueId val="{00000005-CA0A-E042-8E64-61675A2266A7}"/>
              </c:ext>
            </c:extLst>
          </c:dPt>
          <c:dPt>
            <c:idx val="6"/>
            <c:invertIfNegative val="0"/>
            <c:bubble3D val="0"/>
            <c:extLst>
              <c:ext xmlns:c16="http://schemas.microsoft.com/office/drawing/2014/chart" uri="{C3380CC4-5D6E-409C-BE32-E72D297353CC}">
                <c16:uniqueId val="{00000006-CA0A-E042-8E64-61675A2266A7}"/>
              </c:ext>
            </c:extLst>
          </c:dPt>
          <c:dLbls>
            <c:numFmt formatCode="#,##0.0" sourceLinked="0"/>
            <c:spPr>
              <a:noFill/>
              <a:ln w="25968">
                <a:noFill/>
              </a:ln>
            </c:spPr>
            <c:txPr>
              <a:bodyPr wrap="square" lIns="38100" tIns="19050" rIns="38100" bIns="19050" anchor="ctr">
                <a:spAutoFit/>
              </a:bodyPr>
              <a:lstStyle/>
              <a:p>
                <a:pPr>
                  <a:defRPr sz="900" b="1" i="0" u="none" strike="noStrike" baseline="0">
                    <a:solidFill>
                      <a:srgbClr val="666666"/>
                    </a:solidFill>
                    <a:latin typeface="BentonSansBBVA Book" pitchFamily="2" charset="77"/>
                    <a:ea typeface="Calibri"/>
                    <a:cs typeface="Calibri"/>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Sheet1!$B$3:$I$3</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Sheet1!$B$4:$I$4</c:f>
              <c:numCache>
                <c:formatCode>0.0</c:formatCode>
                <c:ptCount val="8"/>
                <c:pt idx="0" formatCode="General">
                  <c:v>3.1</c:v>
                </c:pt>
                <c:pt idx="1">
                  <c:v>3.3</c:v>
                </c:pt>
                <c:pt idx="3" formatCode="General">
                  <c:v>7.9</c:v>
                </c:pt>
                <c:pt idx="4" formatCode="General">
                  <c:v>8.3000000000000007</c:v>
                </c:pt>
                <c:pt idx="5" formatCode="General">
                  <c:v>9</c:v>
                </c:pt>
                <c:pt idx="6" formatCode="General">
                  <c:v>9.1999999999999993</c:v>
                </c:pt>
                <c:pt idx="7" formatCode="General">
                  <c:v>9.4</c:v>
                </c:pt>
              </c:numCache>
            </c:numRef>
          </c:val>
          <c:extLst>
            <c:ext xmlns:c16="http://schemas.microsoft.com/office/drawing/2014/chart" uri="{C3380CC4-5D6E-409C-BE32-E72D297353CC}">
              <c16:uniqueId val="{00000007-CA0A-E042-8E64-61675A2266A7}"/>
            </c:ext>
          </c:extLst>
        </c:ser>
        <c:dLbls>
          <c:showLegendKey val="0"/>
          <c:showVal val="1"/>
          <c:showCatName val="0"/>
          <c:showSerName val="0"/>
          <c:showPercent val="0"/>
          <c:showBubbleSize val="0"/>
        </c:dLbls>
        <c:gapWidth val="60"/>
        <c:axId val="410601024"/>
        <c:axId val="410600240"/>
      </c:barChart>
      <c:catAx>
        <c:axId val="410601024"/>
        <c:scaling>
          <c:orientation val="minMax"/>
        </c:scaling>
        <c:delete val="1"/>
        <c:axPos val="l"/>
        <c:numFmt formatCode="General" sourceLinked="1"/>
        <c:majorTickMark val="out"/>
        <c:minorTickMark val="none"/>
        <c:tickLblPos val="nextTo"/>
        <c:crossAx val="410600240"/>
        <c:crosses val="autoZero"/>
        <c:auto val="1"/>
        <c:lblAlgn val="ctr"/>
        <c:lblOffset val="100"/>
        <c:noMultiLvlLbl val="0"/>
      </c:catAx>
      <c:valAx>
        <c:axId val="410600240"/>
        <c:scaling>
          <c:orientation val="minMax"/>
          <c:max val="10"/>
          <c:min val="0"/>
        </c:scaling>
        <c:delete val="0"/>
        <c:axPos val="b"/>
        <c:majorGridlines>
          <c:spPr>
            <a:ln w="3246">
              <a:solidFill>
                <a:srgbClr val="1464A5">
                  <a:lumMod val="20000"/>
                  <a:lumOff val="80000"/>
                </a:srgbClr>
              </a:solidFill>
              <a:prstDash val="solid"/>
            </a:ln>
          </c:spPr>
        </c:majorGridlines>
        <c:numFmt formatCode="#,##0" sourceLinked="0"/>
        <c:majorTickMark val="out"/>
        <c:minorTickMark val="none"/>
        <c:tickLblPos val="nextTo"/>
        <c:spPr>
          <a:ln w="3246">
            <a:noFill/>
            <a:prstDash val="solid"/>
          </a:ln>
        </c:spPr>
        <c:txPr>
          <a:bodyPr rot="0" vert="horz"/>
          <a:lstStyle/>
          <a:p>
            <a:pPr>
              <a:defRPr sz="600" b="0" i="0" u="none" strike="noStrike" baseline="0">
                <a:solidFill>
                  <a:srgbClr val="666666"/>
                </a:solidFill>
                <a:latin typeface="+mj-lt"/>
                <a:ea typeface="Century Gothic"/>
                <a:cs typeface="Calibri" panose="020F0502020204030204" pitchFamily="34" charset="0"/>
              </a:defRPr>
            </a:pPr>
            <a:endParaRPr lang="es-ES"/>
          </a:p>
        </c:txPr>
        <c:crossAx val="410601024"/>
        <c:crosses val="autoZero"/>
        <c:crossBetween val="between"/>
        <c:majorUnit val="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652952643152898"/>
          <c:y val="5.1814560990069244E-2"/>
          <c:w val="0.38708880950039876"/>
          <c:h val="0.74633373640984679"/>
        </c:manualLayout>
      </c:layout>
      <c:barChart>
        <c:barDir val="bar"/>
        <c:grouping val="stacked"/>
        <c:varyColors val="0"/>
        <c:ser>
          <c:idx val="3"/>
          <c:order val="0"/>
          <c:tx>
            <c:strRef>
              <c:f>Hoja1!$A$2</c:f>
              <c:strCache>
                <c:ptCount val="1"/>
                <c:pt idx="0">
                  <c:v>8 a 10</c:v>
                </c:pt>
              </c:strCache>
            </c:strRef>
          </c:tx>
          <c:spPr>
            <a:solidFill>
              <a:srgbClr val="004481"/>
            </a:solidFill>
            <a:ln>
              <a:noFill/>
            </a:ln>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C-57E6-D849-8799-5EDF4013EBB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Hoja1!$B$1:$J$1</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Hoja1!$B$2:$J$2</c:f>
              <c:numCache>
                <c:formatCode>0%</c:formatCode>
                <c:ptCount val="8"/>
                <c:pt idx="0">
                  <c:v>0.149675</c:v>
                </c:pt>
                <c:pt idx="1">
                  <c:v>0.160577</c:v>
                </c:pt>
                <c:pt idx="3">
                  <c:v>0.67602300000000004</c:v>
                </c:pt>
                <c:pt idx="4">
                  <c:v>0.73723299999999992</c:v>
                </c:pt>
                <c:pt idx="5">
                  <c:v>0.86186800000000008</c:v>
                </c:pt>
                <c:pt idx="6">
                  <c:v>0.88874399999999998</c:v>
                </c:pt>
                <c:pt idx="7">
                  <c:v>0.92</c:v>
                </c:pt>
              </c:numCache>
            </c:numRef>
          </c:val>
          <c:extLst>
            <c:ext xmlns:c16="http://schemas.microsoft.com/office/drawing/2014/chart" uri="{C3380CC4-5D6E-409C-BE32-E72D297353CC}">
              <c16:uniqueId val="{00000000-FA6C-564A-8E71-A64D9BB49246}"/>
            </c:ext>
          </c:extLst>
        </c:ser>
        <c:ser>
          <c:idx val="2"/>
          <c:order val="1"/>
          <c:tx>
            <c:strRef>
              <c:f>Hoja1!$A$3</c:f>
              <c:strCache>
                <c:ptCount val="1"/>
                <c:pt idx="0">
                  <c:v>6 a 7</c:v>
                </c:pt>
              </c:strCache>
            </c:strRef>
          </c:tx>
          <c:spPr>
            <a:solidFill>
              <a:srgbClr val="5BBEFF"/>
            </a:solidFill>
            <a:ln>
              <a:noFill/>
            </a:ln>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B-57E6-D849-8799-5EDF4013EBB5}"/>
                </c:ext>
              </c:extLst>
            </c:dLbl>
            <c:spPr>
              <a:noFill/>
              <a:ln>
                <a:noFill/>
              </a:ln>
              <a:effectLst/>
            </c:spPr>
            <c:txPr>
              <a:bodyPr wrap="square" lIns="38100" tIns="19050" rIns="38100" bIns="19050" anchor="ctr">
                <a:spAutoFit/>
              </a:bodyPr>
              <a:lstStyle/>
              <a:p>
                <a:pPr>
                  <a:defRPr>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Hoja1!$B$1:$J$1</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Hoja1!$B$3:$J$3</c:f>
              <c:numCache>
                <c:formatCode>0%</c:formatCode>
                <c:ptCount val="8"/>
                <c:pt idx="0">
                  <c:v>9.3102000000000004E-2</c:v>
                </c:pt>
                <c:pt idx="1">
                  <c:v>0.10682900000000001</c:v>
                </c:pt>
                <c:pt idx="3">
                  <c:v>0.136688</c:v>
                </c:pt>
                <c:pt idx="4">
                  <c:v>0.14646400000000001</c:v>
                </c:pt>
                <c:pt idx="5">
                  <c:v>8.3269999999999997E-2</c:v>
                </c:pt>
                <c:pt idx="6">
                  <c:v>7.0649000000000003E-2</c:v>
                </c:pt>
                <c:pt idx="7">
                  <c:v>0.06</c:v>
                </c:pt>
              </c:numCache>
            </c:numRef>
          </c:val>
          <c:extLst>
            <c:ext xmlns:c16="http://schemas.microsoft.com/office/drawing/2014/chart" uri="{C3380CC4-5D6E-409C-BE32-E72D297353CC}">
              <c16:uniqueId val="{00000001-FA6C-564A-8E71-A64D9BB49246}"/>
            </c:ext>
          </c:extLst>
        </c:ser>
        <c:ser>
          <c:idx val="1"/>
          <c:order val="2"/>
          <c:tx>
            <c:strRef>
              <c:f>Hoja1!$A$4</c:f>
              <c:strCache>
                <c:ptCount val="1"/>
                <c:pt idx="0">
                  <c:v>5</c:v>
                </c:pt>
              </c:strCache>
            </c:strRef>
          </c:tx>
          <c:spPr>
            <a:solidFill>
              <a:srgbClr val="48AE64"/>
            </a:solidFill>
            <a:ln>
              <a:noFill/>
            </a:ln>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A-57E6-D849-8799-5EDF4013EBB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Hoja1!$B$1:$J$1</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Hoja1!$B$4:$J$4</c:f>
              <c:numCache>
                <c:formatCode>0%</c:formatCode>
                <c:ptCount val="8"/>
                <c:pt idx="0">
                  <c:v>7.8630000000000005E-2</c:v>
                </c:pt>
                <c:pt idx="1">
                  <c:v>0.103766</c:v>
                </c:pt>
                <c:pt idx="3">
                  <c:v>6.0366999999999997E-2</c:v>
                </c:pt>
                <c:pt idx="4">
                  <c:v>5.2305000000000004E-2</c:v>
                </c:pt>
                <c:pt idx="5">
                  <c:v>3.5497000000000001E-2</c:v>
                </c:pt>
                <c:pt idx="6">
                  <c:v>1.7874000000000001E-2</c:v>
                </c:pt>
                <c:pt idx="7">
                  <c:v>0.02</c:v>
                </c:pt>
              </c:numCache>
            </c:numRef>
          </c:val>
          <c:extLst>
            <c:ext xmlns:c16="http://schemas.microsoft.com/office/drawing/2014/chart" uri="{C3380CC4-5D6E-409C-BE32-E72D297353CC}">
              <c16:uniqueId val="{00000002-FA6C-564A-8E71-A64D9BB49246}"/>
            </c:ext>
          </c:extLst>
        </c:ser>
        <c:ser>
          <c:idx val="0"/>
          <c:order val="3"/>
          <c:tx>
            <c:strRef>
              <c:f>Hoja1!$A$5</c:f>
              <c:strCache>
                <c:ptCount val="1"/>
                <c:pt idx="0">
                  <c:v>3 a 4</c:v>
                </c:pt>
              </c:strCache>
            </c:strRef>
          </c:tx>
          <c:spPr>
            <a:solidFill>
              <a:srgbClr val="F8CD51"/>
            </a:solidFill>
            <a:ln>
              <a:noFill/>
            </a:ln>
          </c:spPr>
          <c:invertIfNegative val="0"/>
          <c:dLbls>
            <c:dLbl>
              <c:idx val="5"/>
              <c:delete val="1"/>
              <c:extLst>
                <c:ext xmlns:c15="http://schemas.microsoft.com/office/drawing/2012/chart" uri="{CE6537A1-D6FC-4f65-9D91-7224C49458BB}"/>
                <c:ext xmlns:c16="http://schemas.microsoft.com/office/drawing/2014/chart" uri="{C3380CC4-5D6E-409C-BE32-E72D297353CC}">
                  <c16:uniqueId val="{00000008-57E6-D849-8799-5EDF4013EBB5}"/>
                </c:ext>
              </c:extLst>
            </c:dLbl>
            <c:dLbl>
              <c:idx val="6"/>
              <c:delete val="1"/>
              <c:extLst>
                <c:ext xmlns:c15="http://schemas.microsoft.com/office/drawing/2012/chart" uri="{CE6537A1-D6FC-4f65-9D91-7224C49458BB}"/>
                <c:ext xmlns:c16="http://schemas.microsoft.com/office/drawing/2014/chart" uri="{C3380CC4-5D6E-409C-BE32-E72D297353CC}">
                  <c16:uniqueId val="{00000006-8644-4A4A-BF7A-958FD3A78AAF}"/>
                </c:ext>
              </c:extLst>
            </c:dLbl>
            <c:dLbl>
              <c:idx val="7"/>
              <c:delete val="1"/>
              <c:extLst>
                <c:ext xmlns:c15="http://schemas.microsoft.com/office/drawing/2012/chart" uri="{CE6537A1-D6FC-4f65-9D91-7224C49458BB}"/>
                <c:ext xmlns:c16="http://schemas.microsoft.com/office/drawing/2014/chart" uri="{C3380CC4-5D6E-409C-BE32-E72D297353CC}">
                  <c16:uniqueId val="{00000008-8644-4A4A-BF7A-958FD3A78AAF}"/>
                </c:ext>
              </c:extLst>
            </c:dLbl>
            <c:spPr>
              <a:noFill/>
              <a:ln>
                <a:noFill/>
              </a:ln>
              <a:effectLst/>
            </c:spPr>
            <c:txPr>
              <a:bodyPr wrap="square" lIns="38100" tIns="19050" rIns="38100" bIns="19050" anchor="ctr">
                <a:spAutoFit/>
              </a:bodyPr>
              <a:lstStyle/>
              <a:p>
                <a:pPr>
                  <a:defRPr>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Hoja1!$B$1:$J$1</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Hoja1!$B$5:$J$5</c:f>
              <c:numCache>
                <c:formatCode>0%</c:formatCode>
                <c:ptCount val="8"/>
                <c:pt idx="0">
                  <c:v>0.12587599999999999</c:v>
                </c:pt>
                <c:pt idx="1">
                  <c:v>0.12570999999999999</c:v>
                </c:pt>
                <c:pt idx="3">
                  <c:v>3.8233000000000003E-2</c:v>
                </c:pt>
                <c:pt idx="4">
                  <c:v>2.9996999999999999E-2</c:v>
                </c:pt>
                <c:pt idx="5">
                  <c:v>5.2390000000000006E-3</c:v>
                </c:pt>
                <c:pt idx="6">
                  <c:v>8.7250000000000001E-3</c:v>
                </c:pt>
                <c:pt idx="7">
                  <c:v>0</c:v>
                </c:pt>
              </c:numCache>
            </c:numRef>
          </c:val>
          <c:extLst>
            <c:ext xmlns:c16="http://schemas.microsoft.com/office/drawing/2014/chart" uri="{C3380CC4-5D6E-409C-BE32-E72D297353CC}">
              <c16:uniqueId val="{00000003-FA6C-564A-8E71-A64D9BB49246}"/>
            </c:ext>
          </c:extLst>
        </c:ser>
        <c:ser>
          <c:idx val="4"/>
          <c:order val="4"/>
          <c:tx>
            <c:strRef>
              <c:f>Hoja1!$A$6</c:f>
              <c:strCache>
                <c:ptCount val="1"/>
                <c:pt idx="0">
                  <c:v>0 a 2</c:v>
                </c:pt>
              </c:strCache>
            </c:strRef>
          </c:tx>
          <c:spPr>
            <a:solidFill>
              <a:srgbClr val="AD53A1"/>
            </a:solidFill>
            <a:ln w="9525">
              <a:noFill/>
              <a:prstDash val="solid"/>
            </a:ln>
          </c:spPr>
          <c:invertIfNegative val="0"/>
          <c:dPt>
            <c:idx val="0"/>
            <c:invertIfNegative val="0"/>
            <c:bubble3D val="0"/>
            <c:extLst>
              <c:ext xmlns:c16="http://schemas.microsoft.com/office/drawing/2014/chart" uri="{C3380CC4-5D6E-409C-BE32-E72D297353CC}">
                <c16:uniqueId val="{00000004-FA6C-564A-8E71-A64D9BB49246}"/>
              </c:ext>
            </c:extLst>
          </c:dPt>
          <c:dPt>
            <c:idx val="1"/>
            <c:invertIfNegative val="0"/>
            <c:bubble3D val="0"/>
            <c:extLst>
              <c:ext xmlns:c16="http://schemas.microsoft.com/office/drawing/2014/chart" uri="{C3380CC4-5D6E-409C-BE32-E72D297353CC}">
                <c16:uniqueId val="{00000005-FA6C-564A-8E71-A64D9BB49246}"/>
              </c:ext>
            </c:extLst>
          </c:dPt>
          <c:dPt>
            <c:idx val="2"/>
            <c:invertIfNegative val="0"/>
            <c:bubble3D val="0"/>
            <c:extLst>
              <c:ext xmlns:c16="http://schemas.microsoft.com/office/drawing/2014/chart" uri="{C3380CC4-5D6E-409C-BE32-E72D297353CC}">
                <c16:uniqueId val="{00000006-FA6C-564A-8E71-A64D9BB49246}"/>
              </c:ext>
            </c:extLst>
          </c:dPt>
          <c:dPt>
            <c:idx val="3"/>
            <c:invertIfNegative val="0"/>
            <c:bubble3D val="0"/>
            <c:extLst>
              <c:ext xmlns:c16="http://schemas.microsoft.com/office/drawing/2014/chart" uri="{C3380CC4-5D6E-409C-BE32-E72D297353CC}">
                <c16:uniqueId val="{00000007-FA6C-564A-8E71-A64D9BB49246}"/>
              </c:ext>
            </c:extLst>
          </c:dPt>
          <c:dPt>
            <c:idx val="4"/>
            <c:invertIfNegative val="0"/>
            <c:bubble3D val="0"/>
            <c:extLst>
              <c:ext xmlns:c16="http://schemas.microsoft.com/office/drawing/2014/chart" uri="{C3380CC4-5D6E-409C-BE32-E72D297353CC}">
                <c16:uniqueId val="{00000008-FA6C-564A-8E71-A64D9BB49246}"/>
              </c:ext>
            </c:extLst>
          </c:dPt>
          <c:dPt>
            <c:idx val="6"/>
            <c:invertIfNegative val="0"/>
            <c:bubble3D val="0"/>
            <c:extLst>
              <c:ext xmlns:c16="http://schemas.microsoft.com/office/drawing/2014/chart" uri="{C3380CC4-5D6E-409C-BE32-E72D297353CC}">
                <c16:uniqueId val="{00000009-FA6C-564A-8E71-A64D9BB49246}"/>
              </c:ext>
            </c:extLst>
          </c:dPt>
          <c:dLbls>
            <c:dLbl>
              <c:idx val="5"/>
              <c:delete val="1"/>
              <c:extLst>
                <c:ext xmlns:c15="http://schemas.microsoft.com/office/drawing/2012/chart" uri="{CE6537A1-D6FC-4f65-9D91-7224C49458BB}"/>
                <c:ext xmlns:c16="http://schemas.microsoft.com/office/drawing/2014/chart" uri="{C3380CC4-5D6E-409C-BE32-E72D297353CC}">
                  <c16:uniqueId val="{00000007-57E6-D849-8799-5EDF4013EBB5}"/>
                </c:ext>
              </c:extLst>
            </c:dLbl>
            <c:dLbl>
              <c:idx val="6"/>
              <c:delete val="1"/>
              <c:extLst>
                <c:ext xmlns:c15="http://schemas.microsoft.com/office/drawing/2012/chart" uri="{CE6537A1-D6FC-4f65-9D91-7224C49458BB}"/>
                <c:ext xmlns:c16="http://schemas.microsoft.com/office/drawing/2014/chart" uri="{C3380CC4-5D6E-409C-BE32-E72D297353CC}">
                  <c16:uniqueId val="{00000009-FA6C-564A-8E71-A64D9BB49246}"/>
                </c:ext>
              </c:extLst>
            </c:dLbl>
            <c:dLbl>
              <c:idx val="7"/>
              <c:delete val="1"/>
              <c:extLst>
                <c:ext xmlns:c15="http://schemas.microsoft.com/office/drawing/2012/chart" uri="{CE6537A1-D6FC-4f65-9D91-7224C49458BB}"/>
                <c:ext xmlns:c16="http://schemas.microsoft.com/office/drawing/2014/chart" uri="{C3380CC4-5D6E-409C-BE32-E72D297353CC}">
                  <c16:uniqueId val="{00000007-8644-4A4A-BF7A-958FD3A78AA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Hoja1!$B$1:$J$1</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Hoja1!$B$6:$J$6</c:f>
              <c:numCache>
                <c:formatCode>0%</c:formatCode>
                <c:ptCount val="8"/>
                <c:pt idx="0">
                  <c:v>0.54104399999999997</c:v>
                </c:pt>
                <c:pt idx="1">
                  <c:v>0.48726199999999997</c:v>
                </c:pt>
                <c:pt idx="3">
                  <c:v>7.7365000000000003E-2</c:v>
                </c:pt>
                <c:pt idx="4">
                  <c:v>2.6181999999999997E-2</c:v>
                </c:pt>
                <c:pt idx="5">
                  <c:v>1.0049999999999998E-2</c:v>
                </c:pt>
                <c:pt idx="6">
                  <c:v>8.2430000000000003E-3</c:v>
                </c:pt>
                <c:pt idx="7">
                  <c:v>0</c:v>
                </c:pt>
              </c:numCache>
            </c:numRef>
          </c:val>
          <c:extLst>
            <c:ext xmlns:c16="http://schemas.microsoft.com/office/drawing/2014/chart" uri="{C3380CC4-5D6E-409C-BE32-E72D297353CC}">
              <c16:uniqueId val="{0000000A-FA6C-564A-8E71-A64D9BB49246}"/>
            </c:ext>
          </c:extLst>
        </c:ser>
        <c:ser>
          <c:idx val="5"/>
          <c:order val="5"/>
          <c:tx>
            <c:strRef>
              <c:f>Hoja1!$A$7</c:f>
              <c:strCache>
                <c:ptCount val="1"/>
                <c:pt idx="0">
                  <c:v>Ns/Nc</c:v>
                </c:pt>
              </c:strCache>
            </c:strRef>
          </c:tx>
          <c:spPr>
            <a:solidFill>
              <a:srgbClr val="666666"/>
            </a:solidFill>
            <a:ln>
              <a:noFill/>
            </a:ln>
          </c:spPr>
          <c:invertIfNegative val="0"/>
          <c:dLbls>
            <c:delete val="1"/>
          </c:dLbls>
          <c:cat>
            <c:strRef>
              <c:f>Hoja1!$B$1:$J$1</c:f>
              <c:strCache>
                <c:ptCount val="8"/>
                <c:pt idx="0">
                  <c:v>Con los problemas que hay hoy en el mundo, la conservación de especies no es un problema importante</c:v>
                </c:pt>
                <c:pt idx="1">
                  <c:v>Existe una gran cantidad de especies y la pérdida de algunas no es hoy un problema grave </c:v>
                </c:pt>
                <c:pt idx="3">
                  <c:v>La extinción de especies animales pone en peligro a nuestra propia especie</c:v>
                </c:pt>
                <c:pt idx="4">
                  <c:v>La actividad humana es la principal responsable de la extinción de especies</c:v>
                </c:pt>
                <c:pt idx="5">
                  <c:v>La diversidad de especies de plantas y animales es fundamental para el bienestar de los seres humanos</c:v>
                </c:pt>
                <c:pt idx="6">
                  <c:v>La diversidad de plantas y animales es parte fundamental de la riqueza de un país</c:v>
                </c:pt>
                <c:pt idx="7">
                  <c:v>Los seres humanos deberían preservar la diversidad de plantas y animales</c:v>
                </c:pt>
              </c:strCache>
            </c:strRef>
          </c:cat>
          <c:val>
            <c:numRef>
              <c:f>Hoja1!$B$7:$J$7</c:f>
              <c:numCache>
                <c:formatCode>0%</c:formatCode>
                <c:ptCount val="8"/>
                <c:pt idx="0">
                  <c:v>1.1672E-2</c:v>
                </c:pt>
                <c:pt idx="1">
                  <c:v>1.5854999999999998E-2</c:v>
                </c:pt>
                <c:pt idx="3">
                  <c:v>1.1323000000000001E-2</c:v>
                </c:pt>
                <c:pt idx="4">
                  <c:v>7.8200000000000006E-3</c:v>
                </c:pt>
                <c:pt idx="5">
                  <c:v>4.0759999999999998E-3</c:v>
                </c:pt>
                <c:pt idx="6">
                  <c:v>5.7669999999999996E-3</c:v>
                </c:pt>
                <c:pt idx="7">
                  <c:v>0</c:v>
                </c:pt>
              </c:numCache>
            </c:numRef>
          </c:val>
          <c:extLst>
            <c:ext xmlns:c16="http://schemas.microsoft.com/office/drawing/2014/chart" uri="{C3380CC4-5D6E-409C-BE32-E72D297353CC}">
              <c16:uniqueId val="{0000000B-FA6C-564A-8E71-A64D9BB49246}"/>
            </c:ext>
          </c:extLst>
        </c:ser>
        <c:dLbls>
          <c:showLegendKey val="0"/>
          <c:showVal val="1"/>
          <c:showCatName val="0"/>
          <c:showSerName val="0"/>
          <c:showPercent val="0"/>
          <c:showBubbleSize val="0"/>
        </c:dLbls>
        <c:gapWidth val="60"/>
        <c:overlap val="100"/>
        <c:axId val="318314688"/>
        <c:axId val="318315080"/>
      </c:barChart>
      <c:catAx>
        <c:axId val="318314688"/>
        <c:scaling>
          <c:orientation val="minMax"/>
        </c:scaling>
        <c:delete val="0"/>
        <c:axPos val="l"/>
        <c:numFmt formatCode="General" sourceLinked="1"/>
        <c:majorTickMark val="out"/>
        <c:minorTickMark val="none"/>
        <c:tickLblPos val="nextTo"/>
        <c:txPr>
          <a:bodyPr/>
          <a:lstStyle/>
          <a:p>
            <a:pPr>
              <a:defRPr sz="900">
                <a:solidFill>
                  <a:srgbClr val="666666"/>
                </a:solidFill>
              </a:defRPr>
            </a:pPr>
            <a:endParaRPr lang="es-ES"/>
          </a:p>
        </c:txPr>
        <c:crossAx val="318315080"/>
        <c:crosses val="autoZero"/>
        <c:auto val="1"/>
        <c:lblAlgn val="ctr"/>
        <c:lblOffset val="100"/>
        <c:noMultiLvlLbl val="0"/>
      </c:catAx>
      <c:valAx>
        <c:axId val="318315080"/>
        <c:scaling>
          <c:orientation val="minMax"/>
          <c:max val="1"/>
          <c:min val="0"/>
        </c:scaling>
        <c:delete val="0"/>
        <c:axPos val="b"/>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700" b="0">
                <a:solidFill>
                  <a:srgbClr val="666666"/>
                </a:solidFill>
              </a:defRPr>
            </a:pPr>
            <a:endParaRPr lang="es-ES"/>
          </a:p>
        </c:txPr>
        <c:crossAx val="318314688"/>
        <c:crosses val="autoZero"/>
        <c:crossBetween val="between"/>
        <c:majorUnit val="0.2"/>
      </c:valAx>
      <c:spPr>
        <a:noFill/>
        <a:ln w="25400">
          <a:noFill/>
        </a:ln>
      </c:spPr>
    </c:plotArea>
    <c:legend>
      <c:legendPos val="b"/>
      <c:layout>
        <c:manualLayout>
          <c:xMode val="edge"/>
          <c:yMode val="edge"/>
          <c:x val="0.41430178967460596"/>
          <c:y val="0.86368535956796033"/>
          <c:w val="0.42517936544353246"/>
          <c:h val="4.9637788290952098E-2"/>
        </c:manualLayout>
      </c:layout>
      <c:overlay val="0"/>
      <c:txPr>
        <a:bodyPr/>
        <a:lstStyle/>
        <a:p>
          <a:pPr>
            <a:defRPr sz="900" b="1">
              <a:solidFill>
                <a:srgbClr val="666666"/>
              </a:solidFill>
            </a:defRPr>
          </a:pPr>
          <a:endParaRPr lang="es-ES"/>
        </a:p>
      </c:txPr>
    </c:legend>
    <c:plotVisOnly val="1"/>
    <c:dispBlanksAs val="gap"/>
    <c:showDLblsOverMax val="0"/>
  </c:chart>
  <c:spPr>
    <a:noFill/>
    <a:ln>
      <a:noFill/>
    </a:ln>
  </c:spPr>
  <c:txPr>
    <a:bodyPr/>
    <a:lstStyle/>
    <a:p>
      <a:pPr algn="ctr">
        <a:defRPr lang="en-US" sz="900" b="1" i="0" u="none" strike="noStrike" kern="1200" baseline="0">
          <a:solidFill>
            <a:schemeClr val="bg1"/>
          </a:solidFill>
          <a:latin typeface="+mj-lt"/>
          <a:ea typeface="Times New Roman"/>
          <a:cs typeface="Times New Roman"/>
        </a:defRPr>
      </a:pPr>
      <a:endParaRPr lang="es-E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2.0425958674872988E-2"/>
          <c:y val="0.16767696008801816"/>
          <c:w val="0.97066253808591485"/>
          <c:h val="0.60044961533093022"/>
        </c:manualLayout>
      </c:layout>
      <c:barChart>
        <c:barDir val="col"/>
        <c:grouping val="clustered"/>
        <c:varyColors val="0"/>
        <c:ser>
          <c:idx val="0"/>
          <c:order val="0"/>
          <c:tx>
            <c:strRef>
              <c:f>Sheet1!$B$4</c:f>
              <c:strCache>
                <c:ptCount val="1"/>
                <c:pt idx="0">
                  <c:v>2021</c:v>
                </c:pt>
              </c:strCache>
            </c:strRef>
          </c:tx>
          <c:spPr>
            <a:solidFill>
              <a:srgbClr val="48AE64"/>
            </a:solidFill>
            <a:ln>
              <a:noFill/>
            </a:ln>
          </c:spPr>
          <c:invertIfNegative val="0"/>
          <c:dLbls>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Sheet1!$A$5:$A$10</c:f>
              <c:strCache>
                <c:ptCount val="5"/>
                <c:pt idx="0">
                  <c:v>Los seres humanos deberían preservar la diversidad de plantas y animales</c:v>
                </c:pt>
                <c:pt idx="1">
                  <c:v>La diversidad de plantas y animales es parte fundamental de la riqueza de un país</c:v>
                </c:pt>
                <c:pt idx="2">
                  <c:v>La diversidad de especies de plantas y animales es fundamental para el bienestar de los seres humanos</c:v>
                </c:pt>
                <c:pt idx="3">
                  <c:v>La actividad humana es la principal responsable de la extinción de especies</c:v>
                </c:pt>
                <c:pt idx="4">
                  <c:v>La extinción de especies animales pone en peligro a nuestra propia especie</c:v>
                </c:pt>
              </c:strCache>
            </c:strRef>
          </c:cat>
          <c:val>
            <c:numRef>
              <c:f>Sheet1!$B$5:$B$10</c:f>
              <c:numCache>
                <c:formatCode>General</c:formatCode>
                <c:ptCount val="5"/>
                <c:pt idx="0">
                  <c:v>9.3000000000000007</c:v>
                </c:pt>
                <c:pt idx="1">
                  <c:v>9.3000000000000007</c:v>
                </c:pt>
                <c:pt idx="2">
                  <c:v>9.1</c:v>
                </c:pt>
                <c:pt idx="3">
                  <c:v>8.5</c:v>
                </c:pt>
                <c:pt idx="4">
                  <c:v>8.1</c:v>
                </c:pt>
              </c:numCache>
            </c:numRef>
          </c:val>
          <c:extLst>
            <c:ext xmlns:c16="http://schemas.microsoft.com/office/drawing/2014/chart" uri="{C3380CC4-5D6E-409C-BE32-E72D297353CC}">
              <c16:uniqueId val="{00000008-C045-BA48-B995-C3D7153C72A5}"/>
            </c:ext>
          </c:extLst>
        </c:ser>
        <c:ser>
          <c:idx val="1"/>
          <c:order val="1"/>
          <c:tx>
            <c:strRef>
              <c:f>Sheet1!$C$4</c:f>
              <c:strCache>
                <c:ptCount val="1"/>
                <c:pt idx="0">
                  <c:v>2026</c:v>
                </c:pt>
              </c:strCache>
            </c:strRef>
          </c:tx>
          <c:spPr>
            <a:solidFill>
              <a:srgbClr val="004481"/>
            </a:solidFill>
          </c:spPr>
          <c:invertIfNegative val="0"/>
          <c:dLbls>
            <c:numFmt formatCode="#,##0.0" sourceLinked="0"/>
            <c:spPr>
              <a:noFill/>
              <a:ln>
                <a:noFill/>
              </a:ln>
              <a:effectLst/>
            </c:spPr>
            <c:txPr>
              <a:bodyPr wrap="square" lIns="38100" tIns="19050" rIns="38100" bIns="19050" anchor="ctr">
                <a:spAutoFit/>
              </a:bodyPr>
              <a:lstStyle/>
              <a:p>
                <a:pPr>
                  <a:defRPr sz="900">
                    <a:solidFill>
                      <a:srgbClr val="666666"/>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Sheet1!$A$5:$A$10</c:f>
              <c:strCache>
                <c:ptCount val="5"/>
                <c:pt idx="0">
                  <c:v>Los seres humanos deberían preservar la diversidad de plantas y animales</c:v>
                </c:pt>
                <c:pt idx="1">
                  <c:v>La diversidad de plantas y animales es parte fundamental de la riqueza de un país</c:v>
                </c:pt>
                <c:pt idx="2">
                  <c:v>La diversidad de especies de plantas y animales es fundamental para el bienestar de los seres humanos</c:v>
                </c:pt>
                <c:pt idx="3">
                  <c:v>La actividad humana es la principal responsable de la extinción de especies</c:v>
                </c:pt>
                <c:pt idx="4">
                  <c:v>La extinción de especies animales pone en peligro a nuestra propia especie</c:v>
                </c:pt>
              </c:strCache>
            </c:strRef>
          </c:cat>
          <c:val>
            <c:numRef>
              <c:f>Sheet1!$C$5:$C$10</c:f>
              <c:numCache>
                <c:formatCode>General</c:formatCode>
                <c:ptCount val="5"/>
                <c:pt idx="0">
                  <c:v>9.4</c:v>
                </c:pt>
                <c:pt idx="1">
                  <c:v>9.1999999999999993</c:v>
                </c:pt>
                <c:pt idx="2">
                  <c:v>9</c:v>
                </c:pt>
                <c:pt idx="3">
                  <c:v>8.3000000000000007</c:v>
                </c:pt>
                <c:pt idx="4">
                  <c:v>7.9</c:v>
                </c:pt>
              </c:numCache>
            </c:numRef>
          </c:val>
          <c:extLst>
            <c:ext xmlns:c16="http://schemas.microsoft.com/office/drawing/2014/chart" uri="{C3380CC4-5D6E-409C-BE32-E72D297353CC}">
              <c16:uniqueId val="{00000009-C045-BA48-B995-C3D7153C72A5}"/>
            </c:ext>
          </c:extLst>
        </c:ser>
        <c:dLbls>
          <c:showLegendKey val="0"/>
          <c:showVal val="1"/>
          <c:showCatName val="0"/>
          <c:showSerName val="0"/>
          <c:showPercent val="0"/>
          <c:showBubbleSize val="0"/>
        </c:dLbls>
        <c:gapWidth val="140"/>
        <c:overlap val="-11"/>
        <c:axId val="410601024"/>
        <c:axId val="410600240"/>
      </c:barChart>
      <c:catAx>
        <c:axId val="410601024"/>
        <c:scaling>
          <c:orientation val="minMax"/>
        </c:scaling>
        <c:delete val="0"/>
        <c:axPos val="b"/>
        <c:numFmt formatCode="General" sourceLinked="1"/>
        <c:majorTickMark val="out"/>
        <c:minorTickMark val="none"/>
        <c:tickLblPos val="nextTo"/>
        <c:txPr>
          <a:bodyPr/>
          <a:lstStyle/>
          <a:p>
            <a:pPr>
              <a:defRPr sz="900" b="1">
                <a:solidFill>
                  <a:srgbClr val="666666"/>
                </a:solidFill>
                <a:latin typeface="BentonSansBBVA Book" pitchFamily="2" charset="77"/>
                <a:cs typeface="Calibri" panose="020F0502020204030204" pitchFamily="34" charset="0"/>
              </a:defRPr>
            </a:pPr>
            <a:endParaRPr lang="es-ES"/>
          </a:p>
        </c:txPr>
        <c:crossAx val="410600240"/>
        <c:crosses val="autoZero"/>
        <c:auto val="1"/>
        <c:lblAlgn val="ctr"/>
        <c:lblOffset val="100"/>
        <c:noMultiLvlLbl val="0"/>
      </c:catAx>
      <c:valAx>
        <c:axId val="410600240"/>
        <c:scaling>
          <c:orientation val="minMax"/>
          <c:max val="10"/>
        </c:scaling>
        <c:delete val="0"/>
        <c:axPos val="l"/>
        <c:majorGridlines>
          <c:spPr>
            <a:ln w="3246">
              <a:solidFill>
                <a:srgbClr val="FFFFFF">
                  <a:lumMod val="85000"/>
                </a:srgbClr>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600" b="0" i="0" u="none" strike="noStrike" baseline="0">
                <a:solidFill>
                  <a:srgbClr val="666666"/>
                </a:solidFill>
                <a:latin typeface="+mj-lt"/>
                <a:ea typeface="Century Gothic"/>
                <a:cs typeface="Calibri" panose="020F0502020204030204" pitchFamily="34" charset="0"/>
              </a:defRPr>
            </a:pPr>
            <a:endParaRPr lang="es-ES"/>
          </a:p>
        </c:txPr>
        <c:crossAx val="410601024"/>
        <c:crosses val="autoZero"/>
        <c:crossBetween val="between"/>
        <c:majorUnit val="2"/>
      </c:valAx>
      <c:spPr>
        <a:noFill/>
        <a:ln w="25400">
          <a:noFill/>
        </a:ln>
      </c:spPr>
    </c:plotArea>
    <c:legend>
      <c:legendPos val="t"/>
      <c:layout>
        <c:manualLayout>
          <c:xMode val="edge"/>
          <c:yMode val="edge"/>
          <c:x val="0.35511576456761701"/>
          <c:y val="7.1118372977100497E-2"/>
          <c:w val="0.28729771117134401"/>
          <c:h val="6.6525662394390478E-2"/>
        </c:manualLayout>
      </c:layout>
      <c:overlay val="0"/>
      <c:txPr>
        <a:bodyPr/>
        <a:lstStyle/>
        <a:p>
          <a:pPr>
            <a:defRPr sz="900" b="1">
              <a:solidFill>
                <a:srgbClr val="666666"/>
              </a:solidFill>
              <a:latin typeface="+mj-lt"/>
              <a:cs typeface="Calibri" panose="020F0502020204030204" pitchFamily="34" charset="0"/>
            </a:defRPr>
          </a:pPr>
          <a:endParaRPr lang="es-ES"/>
        </a:p>
      </c:txPr>
    </c:legend>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742101378772806E-2"/>
          <c:y val="0.14737583570249177"/>
          <c:w val="0.92366429136556982"/>
          <c:h val="0.59324936450509702"/>
        </c:manualLayout>
      </c:layout>
      <c:barChart>
        <c:barDir val="col"/>
        <c:grouping val="clustered"/>
        <c:varyColors val="0"/>
        <c:ser>
          <c:idx val="0"/>
          <c:order val="0"/>
          <c:tx>
            <c:strRef>
              <c:f>Hoja1!$B$1</c:f>
              <c:strCache>
                <c:ptCount val="1"/>
                <c:pt idx="0">
                  <c:v>Total</c:v>
                </c:pt>
              </c:strCache>
            </c:strRef>
          </c:tx>
          <c:invertIfNegative val="0"/>
          <c:dPt>
            <c:idx val="0"/>
            <c:invertIfNegative val="0"/>
            <c:bubble3D val="0"/>
            <c:spPr>
              <a:solidFill>
                <a:srgbClr val="004481"/>
              </a:solidFill>
            </c:spPr>
            <c:extLst>
              <c:ext xmlns:c16="http://schemas.microsoft.com/office/drawing/2014/chart" uri="{C3380CC4-5D6E-409C-BE32-E72D297353CC}">
                <c16:uniqueId val="{00000001-1793-F94E-8023-5D21D59C0CAD}"/>
              </c:ext>
            </c:extLst>
          </c:dPt>
          <c:dPt>
            <c:idx val="1"/>
            <c:invertIfNegative val="0"/>
            <c:bubble3D val="0"/>
            <c:spPr>
              <a:solidFill>
                <a:srgbClr val="F8CD51"/>
              </a:solidFill>
            </c:spPr>
            <c:extLst>
              <c:ext xmlns:c16="http://schemas.microsoft.com/office/drawing/2014/chart" uri="{C3380CC4-5D6E-409C-BE32-E72D297353CC}">
                <c16:uniqueId val="{00000002-1793-F94E-8023-5D21D59C0CAD}"/>
              </c:ext>
            </c:extLst>
          </c:dPt>
          <c:dPt>
            <c:idx val="2"/>
            <c:invertIfNegative val="0"/>
            <c:bubble3D val="0"/>
            <c:spPr>
              <a:solidFill>
                <a:srgbClr val="666666"/>
              </a:solidFill>
            </c:spPr>
            <c:extLst>
              <c:ext xmlns:c16="http://schemas.microsoft.com/office/drawing/2014/chart" uri="{C3380CC4-5D6E-409C-BE32-E72D297353CC}">
                <c16:uniqueId val="{00000003-1793-F94E-8023-5D21D59C0CAD}"/>
              </c:ext>
            </c:extLst>
          </c:dPt>
          <c:dPt>
            <c:idx val="3"/>
            <c:invertIfNegative val="0"/>
            <c:bubble3D val="0"/>
            <c:spPr>
              <a:solidFill>
                <a:srgbClr val="AD53A1"/>
              </a:solidFill>
            </c:spPr>
            <c:extLst>
              <c:ext xmlns:c16="http://schemas.microsoft.com/office/drawing/2014/chart" uri="{C3380CC4-5D6E-409C-BE32-E72D297353CC}">
                <c16:uniqueId val="{00000004-1793-F94E-8023-5D21D59C0CAD}"/>
              </c:ext>
            </c:extLst>
          </c:dPt>
          <c:dLbls>
            <c:numFmt formatCode="0%" sourceLinked="0"/>
            <c:spPr>
              <a:noFill/>
              <a:ln>
                <a:noFill/>
              </a:ln>
              <a:effectLst/>
            </c:spPr>
            <c:txPr>
              <a:bodyPr wrap="square" lIns="38100" tIns="19050" rIns="38100" bIns="19050" anchor="ctr">
                <a:spAutoFit/>
              </a:bodyPr>
              <a:lstStyle/>
              <a:p>
                <a:pPr>
                  <a:defRPr sz="9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Hoja1!$A$2:$A$4</c:f>
              <c:strCache>
                <c:ptCount val="3"/>
                <c:pt idx="0">
                  <c:v>Responde a la realidad</c:v>
                </c:pt>
                <c:pt idx="1">
                  <c:v>Es una afirmación exagerada</c:v>
                </c:pt>
                <c:pt idx="2">
                  <c:v>Ns/Nc</c:v>
                </c:pt>
              </c:strCache>
            </c:strRef>
          </c:cat>
          <c:val>
            <c:numRef>
              <c:f>Hoja1!$B$2:$B$4</c:f>
              <c:numCache>
                <c:formatCode>0%</c:formatCode>
                <c:ptCount val="3"/>
                <c:pt idx="0">
                  <c:v>0.83799999999999997</c:v>
                </c:pt>
                <c:pt idx="1">
                  <c:v>0.13500000000000001</c:v>
                </c:pt>
                <c:pt idx="2">
                  <c:v>2.8000000000000001E-2</c:v>
                </c:pt>
              </c:numCache>
            </c:numRef>
          </c:val>
          <c:extLst>
            <c:ext xmlns:c16="http://schemas.microsoft.com/office/drawing/2014/chart" uri="{C3380CC4-5D6E-409C-BE32-E72D297353CC}">
              <c16:uniqueId val="{00000000-1793-F94E-8023-5D21D59C0CAD}"/>
            </c:ext>
          </c:extLst>
        </c:ser>
        <c:dLbls>
          <c:showLegendKey val="0"/>
          <c:showVal val="0"/>
          <c:showCatName val="0"/>
          <c:showSerName val="0"/>
          <c:showPercent val="0"/>
          <c:showBubbleSize val="0"/>
        </c:dLbls>
        <c:gapWidth val="150"/>
        <c:axId val="401171328"/>
        <c:axId val="401173056"/>
      </c:barChart>
      <c:catAx>
        <c:axId val="401171328"/>
        <c:scaling>
          <c:orientation val="minMax"/>
        </c:scaling>
        <c:delete val="0"/>
        <c:axPos val="b"/>
        <c:numFmt formatCode="General" sourceLinked="1"/>
        <c:majorTickMark val="out"/>
        <c:minorTickMark val="none"/>
        <c:tickLblPos val="nextTo"/>
        <c:txPr>
          <a:bodyPr/>
          <a:lstStyle/>
          <a:p>
            <a:pPr>
              <a:defRPr sz="900" b="1">
                <a:solidFill>
                  <a:srgbClr val="666666"/>
                </a:solidFill>
              </a:defRPr>
            </a:pPr>
            <a:endParaRPr lang="es-ES"/>
          </a:p>
        </c:txPr>
        <c:crossAx val="401173056"/>
        <c:crosses val="autoZero"/>
        <c:auto val="1"/>
        <c:lblAlgn val="ctr"/>
        <c:lblOffset val="100"/>
        <c:noMultiLvlLbl val="0"/>
      </c:catAx>
      <c:valAx>
        <c:axId val="401173056"/>
        <c:scaling>
          <c:orientation val="minMax"/>
          <c:max val="1"/>
        </c:scaling>
        <c:delete val="0"/>
        <c:axPos val="l"/>
        <c:majorGridlines/>
        <c:numFmt formatCode="0%" sourceLinked="0"/>
        <c:majorTickMark val="out"/>
        <c:minorTickMark val="none"/>
        <c:tickLblPos val="nextTo"/>
        <c:txPr>
          <a:bodyPr/>
          <a:lstStyle/>
          <a:p>
            <a:pPr>
              <a:defRPr sz="800">
                <a:solidFill>
                  <a:srgbClr val="666666"/>
                </a:solidFill>
              </a:defRPr>
            </a:pPr>
            <a:endParaRPr lang="es-ES"/>
          </a:p>
        </c:txPr>
        <c:crossAx val="401171328"/>
        <c:crosses val="autoZero"/>
        <c:crossBetween val="between"/>
        <c:majorUnit val="0.2"/>
      </c:valAx>
    </c:plotArea>
    <c:plotVisOnly val="1"/>
    <c:dispBlanksAs val="gap"/>
    <c:extLst>
      <c:ext xmlns:c16r3="http://schemas.microsoft.com/office/drawing/2017/03/chart" uri="{56B9EC1D-385E-4148-901F-78D8002777C0}">
        <c16r3:dataDisplayOptions16>
          <c16r3:dispNaAsBlank val="1"/>
        </c16r3:dataDisplayOptions16>
      </c:ext>
    </c:extLst>
    <c:showDLblsOverMax val="0"/>
  </c:chart>
  <c:txPr>
    <a:bodyPr/>
    <a:lstStyle/>
    <a:p>
      <a:pPr>
        <a:defRPr sz="1800"/>
      </a:pPr>
      <a:endParaRPr lang="es-E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9187176058199852"/>
          <c:y val="6.9536531461258447E-2"/>
          <c:w val="0.30863156967093314"/>
          <c:h val="0.82926414055347974"/>
        </c:manualLayout>
      </c:layout>
      <c:barChart>
        <c:barDir val="bar"/>
        <c:grouping val="stacked"/>
        <c:varyColors val="0"/>
        <c:ser>
          <c:idx val="0"/>
          <c:order val="0"/>
          <c:tx>
            <c:strRef>
              <c:f>Hoja1!$B$8</c:f>
              <c:strCache>
                <c:ptCount val="1"/>
                <c:pt idx="0">
                  <c:v>Mucho</c:v>
                </c:pt>
              </c:strCache>
            </c:strRef>
          </c:tx>
          <c:spPr>
            <a:solidFill>
              <a:srgbClr val="004481"/>
            </a:solidFill>
            <a:ln>
              <a:noFill/>
            </a:ln>
          </c:spPr>
          <c:invertIfNegative val="0"/>
          <c:dLbls>
            <c:spPr>
              <a:noFill/>
              <a:ln>
                <a:noFill/>
              </a:ln>
              <a:effectLst/>
            </c:spPr>
            <c:txPr>
              <a:bodyPr wrap="square" lIns="38100" tIns="19050" rIns="38100" bIns="19050" anchor="ctr">
                <a:spAutoFit/>
              </a:bodyPr>
              <a:lstStyle/>
              <a:p>
                <a:pPr>
                  <a:defRPr sz="8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Hoja1!$C$7:$K$7</c:f>
              <c:strCache>
                <c:ptCount val="9"/>
                <c:pt idx="0">
                  <c:v>La agricultura intensiva </c:v>
                </c:pt>
                <c:pt idx="1">
                  <c:v>La introducción de plantas y animales que no son originarios de la región</c:v>
                </c:pt>
                <c:pt idx="2">
                  <c:v>La modificación de áreas naturales para  infraestructuras como carreteras, vías de ferrocarril y presas</c:v>
                </c:pt>
                <c:pt idx="3">
                  <c:v>La sobrepesca</c:v>
                </c:pt>
                <c:pt idx="4">
                  <c:v>La urbanización de áreas naturales </c:v>
                </c:pt>
                <c:pt idx="5">
                  <c:v>El cambio climático</c:v>
                </c:pt>
                <c:pt idx="6">
                  <c:v>Las guerras</c:v>
                </c:pt>
                <c:pt idx="7">
                  <c:v>La contaminación del aire, suelo, agua</c:v>
                </c:pt>
                <c:pt idx="8">
                  <c:v>Las catástrofes provocadas por los humanos como vertidos de petróleo, accidentes industriales</c:v>
                </c:pt>
              </c:strCache>
            </c:strRef>
          </c:cat>
          <c:val>
            <c:numRef>
              <c:f>Hoja1!$C$8:$K$8</c:f>
              <c:numCache>
                <c:formatCode>0%</c:formatCode>
                <c:ptCount val="9"/>
                <c:pt idx="0">
                  <c:v>0.37991900000000001</c:v>
                </c:pt>
                <c:pt idx="1">
                  <c:v>0.45682299999999998</c:v>
                </c:pt>
                <c:pt idx="2">
                  <c:v>0.47805399999999998</c:v>
                </c:pt>
                <c:pt idx="3">
                  <c:v>0.52905000000000002</c:v>
                </c:pt>
                <c:pt idx="4">
                  <c:v>0.57326599999999994</c:v>
                </c:pt>
                <c:pt idx="5">
                  <c:v>0.58805799999999997</c:v>
                </c:pt>
                <c:pt idx="6">
                  <c:v>0.61294899999999997</c:v>
                </c:pt>
                <c:pt idx="7">
                  <c:v>0.6516280000000001</c:v>
                </c:pt>
                <c:pt idx="8">
                  <c:v>0.72575900000000004</c:v>
                </c:pt>
              </c:numCache>
            </c:numRef>
          </c:val>
          <c:extLst>
            <c:ext xmlns:c16="http://schemas.microsoft.com/office/drawing/2014/chart" uri="{C3380CC4-5D6E-409C-BE32-E72D297353CC}">
              <c16:uniqueId val="{00000000-D050-C045-A4B7-787AB1C9DC43}"/>
            </c:ext>
          </c:extLst>
        </c:ser>
        <c:ser>
          <c:idx val="1"/>
          <c:order val="1"/>
          <c:tx>
            <c:strRef>
              <c:f>Hoja1!$B$9</c:f>
              <c:strCache>
                <c:ptCount val="1"/>
                <c:pt idx="0">
                  <c:v>Bastante</c:v>
                </c:pt>
              </c:strCache>
            </c:strRef>
          </c:tx>
          <c:spPr>
            <a:solidFill>
              <a:srgbClr val="5BBEFF"/>
            </a:solidFill>
          </c:spPr>
          <c:invertIfNegative val="0"/>
          <c:dLbls>
            <c:spPr>
              <a:noFill/>
              <a:ln>
                <a:noFill/>
              </a:ln>
              <a:effectLst/>
            </c:spPr>
            <c:txPr>
              <a:bodyPr wrap="square" lIns="38100" tIns="19050" rIns="38100" bIns="19050" anchor="ctr">
                <a:spAutoFit/>
              </a:bodyPr>
              <a:lstStyle/>
              <a:p>
                <a:pPr>
                  <a:defRPr sz="8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Hoja1!$C$7:$K$7</c:f>
              <c:strCache>
                <c:ptCount val="9"/>
                <c:pt idx="0">
                  <c:v>La agricultura intensiva </c:v>
                </c:pt>
                <c:pt idx="1">
                  <c:v>La introducción de plantas y animales que no son originarios de la región</c:v>
                </c:pt>
                <c:pt idx="2">
                  <c:v>La modificación de áreas naturales para  infraestructuras como carreteras, vías de ferrocarril y presas</c:v>
                </c:pt>
                <c:pt idx="3">
                  <c:v>La sobrepesca</c:v>
                </c:pt>
                <c:pt idx="4">
                  <c:v>La urbanización de áreas naturales </c:v>
                </c:pt>
                <c:pt idx="5">
                  <c:v>El cambio climático</c:v>
                </c:pt>
                <c:pt idx="6">
                  <c:v>Las guerras</c:v>
                </c:pt>
                <c:pt idx="7">
                  <c:v>La contaminación del aire, suelo, agua</c:v>
                </c:pt>
                <c:pt idx="8">
                  <c:v>Las catástrofes provocadas por los humanos como vertidos de petróleo, accidentes industriales</c:v>
                </c:pt>
              </c:strCache>
            </c:strRef>
          </c:cat>
          <c:val>
            <c:numRef>
              <c:f>Hoja1!$C$9:$K$9</c:f>
              <c:numCache>
                <c:formatCode>0%</c:formatCode>
                <c:ptCount val="9"/>
                <c:pt idx="0">
                  <c:v>0.40793399999999996</c:v>
                </c:pt>
                <c:pt idx="1">
                  <c:v>0.382276</c:v>
                </c:pt>
                <c:pt idx="2">
                  <c:v>0.40195799999999998</c:v>
                </c:pt>
                <c:pt idx="3">
                  <c:v>0.36065399999999997</c:v>
                </c:pt>
                <c:pt idx="4">
                  <c:v>0.32238999999999995</c:v>
                </c:pt>
                <c:pt idx="5">
                  <c:v>0.293377</c:v>
                </c:pt>
                <c:pt idx="6">
                  <c:v>0.281225</c:v>
                </c:pt>
                <c:pt idx="7">
                  <c:v>0.30825399999999997</c:v>
                </c:pt>
                <c:pt idx="8">
                  <c:v>0.235515</c:v>
                </c:pt>
              </c:numCache>
            </c:numRef>
          </c:val>
          <c:extLst>
            <c:ext xmlns:c16="http://schemas.microsoft.com/office/drawing/2014/chart" uri="{C3380CC4-5D6E-409C-BE32-E72D297353CC}">
              <c16:uniqueId val="{00000001-D050-C045-A4B7-787AB1C9DC43}"/>
            </c:ext>
          </c:extLst>
        </c:ser>
        <c:ser>
          <c:idx val="2"/>
          <c:order val="2"/>
          <c:tx>
            <c:strRef>
              <c:f>Hoja1!$B$10</c:f>
              <c:strCache>
                <c:ptCount val="1"/>
                <c:pt idx="0">
                  <c:v>Poco</c:v>
                </c:pt>
              </c:strCache>
            </c:strRef>
          </c:tx>
          <c:spPr>
            <a:solidFill>
              <a:srgbClr val="F8CD51"/>
            </a:solidFill>
          </c:spPr>
          <c:invertIfNegative val="0"/>
          <c:dLbls>
            <c:spPr>
              <a:noFill/>
              <a:ln>
                <a:noFill/>
              </a:ln>
              <a:effectLst/>
            </c:spPr>
            <c:txPr>
              <a:bodyPr wrap="square" lIns="38100" tIns="19050" rIns="38100" bIns="19050" anchor="ctr">
                <a:spAutoFit/>
              </a:bodyPr>
              <a:lstStyle/>
              <a:p>
                <a:pPr>
                  <a:defRPr sz="8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Hoja1!$C$7:$K$7</c:f>
              <c:strCache>
                <c:ptCount val="9"/>
                <c:pt idx="0">
                  <c:v>La agricultura intensiva </c:v>
                </c:pt>
                <c:pt idx="1">
                  <c:v>La introducción de plantas y animales que no son originarios de la región</c:v>
                </c:pt>
                <c:pt idx="2">
                  <c:v>La modificación de áreas naturales para  infraestructuras como carreteras, vías de ferrocarril y presas</c:v>
                </c:pt>
                <c:pt idx="3">
                  <c:v>La sobrepesca</c:v>
                </c:pt>
                <c:pt idx="4">
                  <c:v>La urbanización de áreas naturales </c:v>
                </c:pt>
                <c:pt idx="5">
                  <c:v>El cambio climático</c:v>
                </c:pt>
                <c:pt idx="6">
                  <c:v>Las guerras</c:v>
                </c:pt>
                <c:pt idx="7">
                  <c:v>La contaminación del aire, suelo, agua</c:v>
                </c:pt>
                <c:pt idx="8">
                  <c:v>Las catástrofes provocadas por los humanos como vertidos de petróleo, accidentes industriales</c:v>
                </c:pt>
              </c:strCache>
            </c:strRef>
          </c:cat>
          <c:val>
            <c:numRef>
              <c:f>Hoja1!$C$10:$K$10</c:f>
              <c:numCache>
                <c:formatCode>0%</c:formatCode>
                <c:ptCount val="9"/>
                <c:pt idx="0">
                  <c:v>0.150501</c:v>
                </c:pt>
                <c:pt idx="1">
                  <c:v>0.11131600000000001</c:v>
                </c:pt>
                <c:pt idx="2">
                  <c:v>9.6256000000000008E-2</c:v>
                </c:pt>
                <c:pt idx="3">
                  <c:v>7.7062999999999993E-2</c:v>
                </c:pt>
                <c:pt idx="4">
                  <c:v>7.2622000000000006E-2</c:v>
                </c:pt>
                <c:pt idx="5">
                  <c:v>7.3719000000000007E-2</c:v>
                </c:pt>
                <c:pt idx="6">
                  <c:v>8.2354999999999998E-2</c:v>
                </c:pt>
                <c:pt idx="7">
                  <c:v>2.9479000000000002E-2</c:v>
                </c:pt>
                <c:pt idx="8">
                  <c:v>2.7859999999999999E-2</c:v>
                </c:pt>
              </c:numCache>
            </c:numRef>
          </c:val>
          <c:extLst>
            <c:ext xmlns:c16="http://schemas.microsoft.com/office/drawing/2014/chart" uri="{C3380CC4-5D6E-409C-BE32-E72D297353CC}">
              <c16:uniqueId val="{00000002-D050-C045-A4B7-787AB1C9DC43}"/>
            </c:ext>
          </c:extLst>
        </c:ser>
        <c:ser>
          <c:idx val="3"/>
          <c:order val="3"/>
          <c:tx>
            <c:strRef>
              <c:f>Hoja1!$B$11</c:f>
              <c:strCache>
                <c:ptCount val="1"/>
                <c:pt idx="0">
                  <c:v>Nada</c:v>
                </c:pt>
              </c:strCache>
            </c:strRef>
          </c:tx>
          <c:spPr>
            <a:solidFill>
              <a:srgbClr val="AD53A1"/>
            </a:solidFill>
          </c:spPr>
          <c:invertIfNegative val="0"/>
          <c:dLbls>
            <c:dLbl>
              <c:idx val="7"/>
              <c:delete val="1"/>
              <c:extLst>
                <c:ext xmlns:c15="http://schemas.microsoft.com/office/drawing/2012/chart" uri="{CE6537A1-D6FC-4f65-9D91-7224C49458BB}"/>
                <c:ext xmlns:c16="http://schemas.microsoft.com/office/drawing/2014/chart" uri="{C3380CC4-5D6E-409C-BE32-E72D297353CC}">
                  <c16:uniqueId val="{00000001-0EE1-BC42-8318-8F57E292E672}"/>
                </c:ext>
              </c:extLst>
            </c:dLbl>
            <c:dLbl>
              <c:idx val="8"/>
              <c:delete val="1"/>
              <c:extLst>
                <c:ext xmlns:c15="http://schemas.microsoft.com/office/drawing/2012/chart" uri="{CE6537A1-D6FC-4f65-9D91-7224C49458BB}"/>
                <c:ext xmlns:c16="http://schemas.microsoft.com/office/drawing/2014/chart" uri="{C3380CC4-5D6E-409C-BE32-E72D297353CC}">
                  <c16:uniqueId val="{00000000-0EE1-BC42-8318-8F57E292E672}"/>
                </c:ext>
              </c:extLst>
            </c:dLbl>
            <c:spPr>
              <a:noFill/>
              <a:ln>
                <a:noFill/>
              </a:ln>
              <a:effectLst/>
            </c:spPr>
            <c:txPr>
              <a:bodyPr wrap="square" lIns="38100" tIns="19050" rIns="38100" bIns="19050" anchor="ctr">
                <a:spAutoFit/>
              </a:bodyPr>
              <a:lstStyle/>
              <a:p>
                <a:pPr>
                  <a:defRPr sz="9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Hoja1!$C$7:$K$7</c:f>
              <c:strCache>
                <c:ptCount val="9"/>
                <c:pt idx="0">
                  <c:v>La agricultura intensiva </c:v>
                </c:pt>
                <c:pt idx="1">
                  <c:v>La introducción de plantas y animales que no son originarios de la región</c:v>
                </c:pt>
                <c:pt idx="2">
                  <c:v>La modificación de áreas naturales para  infraestructuras como carreteras, vías de ferrocarril y presas</c:v>
                </c:pt>
                <c:pt idx="3">
                  <c:v>La sobrepesca</c:v>
                </c:pt>
                <c:pt idx="4">
                  <c:v>La urbanización de áreas naturales </c:v>
                </c:pt>
                <c:pt idx="5">
                  <c:v>El cambio climático</c:v>
                </c:pt>
                <c:pt idx="6">
                  <c:v>Las guerras</c:v>
                </c:pt>
                <c:pt idx="7">
                  <c:v>La contaminación del aire, suelo, agua</c:v>
                </c:pt>
                <c:pt idx="8">
                  <c:v>Las catástrofes provocadas por los humanos como vertidos de petróleo, accidentes industriales</c:v>
                </c:pt>
              </c:strCache>
            </c:strRef>
          </c:cat>
          <c:val>
            <c:numRef>
              <c:f>Hoja1!$C$11:$K$11</c:f>
              <c:numCache>
                <c:formatCode>0%</c:formatCode>
                <c:ptCount val="9"/>
                <c:pt idx="0">
                  <c:v>3.0133E-2</c:v>
                </c:pt>
                <c:pt idx="1">
                  <c:v>2.0600999999999998E-2</c:v>
                </c:pt>
                <c:pt idx="2">
                  <c:v>1.3601E-2</c:v>
                </c:pt>
                <c:pt idx="3">
                  <c:v>1.435E-2</c:v>
                </c:pt>
                <c:pt idx="4">
                  <c:v>1.4424999999999999E-2</c:v>
                </c:pt>
                <c:pt idx="5">
                  <c:v>3.3840000000000002E-2</c:v>
                </c:pt>
                <c:pt idx="6">
                  <c:v>1.2642E-2</c:v>
                </c:pt>
                <c:pt idx="7">
                  <c:v>3.9459999999999999E-3</c:v>
                </c:pt>
                <c:pt idx="8">
                  <c:v>4.1640000000000002E-3</c:v>
                </c:pt>
              </c:numCache>
            </c:numRef>
          </c:val>
          <c:extLst>
            <c:ext xmlns:c16="http://schemas.microsoft.com/office/drawing/2014/chart" uri="{C3380CC4-5D6E-409C-BE32-E72D297353CC}">
              <c16:uniqueId val="{00000000-BF3A-D448-AF0C-4E229F8E86C1}"/>
            </c:ext>
          </c:extLst>
        </c:ser>
        <c:ser>
          <c:idx val="4"/>
          <c:order val="4"/>
          <c:tx>
            <c:strRef>
              <c:f>Hoja1!$B$12</c:f>
              <c:strCache>
                <c:ptCount val="1"/>
                <c:pt idx="0">
                  <c:v>Ns/Nc</c:v>
                </c:pt>
              </c:strCache>
            </c:strRef>
          </c:tx>
          <c:spPr>
            <a:solidFill>
              <a:srgbClr val="666666"/>
            </a:solidFill>
          </c:spPr>
          <c:invertIfNegative val="0"/>
          <c:cat>
            <c:strRef>
              <c:f>Hoja1!$C$7:$K$7</c:f>
              <c:strCache>
                <c:ptCount val="9"/>
                <c:pt idx="0">
                  <c:v>La agricultura intensiva </c:v>
                </c:pt>
                <c:pt idx="1">
                  <c:v>La introducción de plantas y animales que no son originarios de la región</c:v>
                </c:pt>
                <c:pt idx="2">
                  <c:v>La modificación de áreas naturales para  infraestructuras como carreteras, vías de ferrocarril y presas</c:v>
                </c:pt>
                <c:pt idx="3">
                  <c:v>La sobrepesca</c:v>
                </c:pt>
                <c:pt idx="4">
                  <c:v>La urbanización de áreas naturales </c:v>
                </c:pt>
                <c:pt idx="5">
                  <c:v>El cambio climático</c:v>
                </c:pt>
                <c:pt idx="6">
                  <c:v>Las guerras</c:v>
                </c:pt>
                <c:pt idx="7">
                  <c:v>La contaminación del aire, suelo, agua</c:v>
                </c:pt>
                <c:pt idx="8">
                  <c:v>Las catástrofes provocadas por los humanos como vertidos de petróleo, accidentes industriales</c:v>
                </c:pt>
              </c:strCache>
            </c:strRef>
          </c:cat>
          <c:val>
            <c:numRef>
              <c:f>Hoja1!$C$12:$K$12</c:f>
              <c:numCache>
                <c:formatCode>0%</c:formatCode>
                <c:ptCount val="9"/>
                <c:pt idx="0">
                  <c:v>3.1512999999999999E-2</c:v>
                </c:pt>
                <c:pt idx="1">
                  <c:v>2.8983999999999999E-2</c:v>
                </c:pt>
                <c:pt idx="2">
                  <c:v>1.0129999999999998E-2</c:v>
                </c:pt>
                <c:pt idx="3">
                  <c:v>1.8883E-2</c:v>
                </c:pt>
                <c:pt idx="4">
                  <c:v>1.7297E-2</c:v>
                </c:pt>
                <c:pt idx="5">
                  <c:v>1.1006E-2</c:v>
                </c:pt>
                <c:pt idx="6">
                  <c:v>1.0829E-2</c:v>
                </c:pt>
                <c:pt idx="7">
                  <c:v>6.6930000000000002E-3</c:v>
                </c:pt>
                <c:pt idx="8">
                  <c:v>6.7019999999999988E-3</c:v>
                </c:pt>
              </c:numCache>
            </c:numRef>
          </c:val>
          <c:extLst>
            <c:ext xmlns:c16="http://schemas.microsoft.com/office/drawing/2014/chart" uri="{C3380CC4-5D6E-409C-BE32-E72D297353CC}">
              <c16:uniqueId val="{00000001-BF3A-D448-AF0C-4E229F8E86C1}"/>
            </c:ext>
          </c:extLst>
        </c:ser>
        <c:dLbls>
          <c:showLegendKey val="0"/>
          <c:showVal val="0"/>
          <c:showCatName val="0"/>
          <c:showSerName val="0"/>
          <c:showPercent val="0"/>
          <c:showBubbleSize val="0"/>
        </c:dLbls>
        <c:gapWidth val="100"/>
        <c:overlap val="100"/>
        <c:axId val="92958080"/>
        <c:axId val="92956544"/>
      </c:barChart>
      <c:valAx>
        <c:axId val="92956544"/>
        <c:scaling>
          <c:orientation val="minMax"/>
          <c:max val="1"/>
          <c:min val="0"/>
        </c:scaling>
        <c:delete val="0"/>
        <c:axPos val="b"/>
        <c:majorGridlines>
          <c:spPr>
            <a:ln>
              <a:solidFill>
                <a:srgbClr val="666666"/>
              </a:solidFill>
            </a:ln>
          </c:spPr>
        </c:majorGridlines>
        <c:numFmt formatCode="0%" sourceLinked="1"/>
        <c:majorTickMark val="out"/>
        <c:minorTickMark val="none"/>
        <c:tickLblPos val="nextTo"/>
        <c:txPr>
          <a:bodyPr/>
          <a:lstStyle/>
          <a:p>
            <a:pPr>
              <a:defRPr sz="800">
                <a:solidFill>
                  <a:srgbClr val="666666"/>
                </a:solidFill>
              </a:defRPr>
            </a:pPr>
            <a:endParaRPr lang="es-ES"/>
          </a:p>
        </c:txPr>
        <c:crossAx val="92958080"/>
        <c:crosses val="autoZero"/>
        <c:crossBetween val="between"/>
        <c:majorUnit val="0.2"/>
      </c:valAx>
      <c:catAx>
        <c:axId val="92958080"/>
        <c:scaling>
          <c:orientation val="minMax"/>
        </c:scaling>
        <c:delete val="0"/>
        <c:axPos val="l"/>
        <c:numFmt formatCode="General" sourceLinked="1"/>
        <c:majorTickMark val="out"/>
        <c:minorTickMark val="none"/>
        <c:tickLblPos val="nextTo"/>
        <c:txPr>
          <a:bodyPr/>
          <a:lstStyle/>
          <a:p>
            <a:pPr>
              <a:defRPr sz="900" b="1">
                <a:solidFill>
                  <a:srgbClr val="666666"/>
                </a:solidFill>
              </a:defRPr>
            </a:pPr>
            <a:endParaRPr lang="es-ES"/>
          </a:p>
        </c:txPr>
        <c:crossAx val="92956544"/>
        <c:crosses val="autoZero"/>
        <c:auto val="1"/>
        <c:lblAlgn val="ctr"/>
        <c:lblOffset val="100"/>
        <c:noMultiLvlLbl val="0"/>
      </c:catAx>
    </c:plotArea>
    <c:legend>
      <c:legendPos val="r"/>
      <c:layout>
        <c:manualLayout>
          <c:xMode val="edge"/>
          <c:yMode val="edge"/>
          <c:x val="0.76295321754297596"/>
          <c:y val="0.17421411856474259"/>
          <c:w val="0.10684679873387304"/>
          <c:h val="0.43908281331253252"/>
        </c:manualLayout>
      </c:layout>
      <c:overlay val="0"/>
      <c:txPr>
        <a:bodyPr/>
        <a:lstStyle/>
        <a:p>
          <a:pPr>
            <a:defRPr sz="900" b="1">
              <a:solidFill>
                <a:srgbClr val="666666"/>
              </a:solidFill>
            </a:defRPr>
          </a:pPr>
          <a:endParaRPr lang="es-ES"/>
        </a:p>
      </c:txPr>
    </c:legend>
    <c:plotVisOnly val="1"/>
    <c:dispBlanksAs val="zero"/>
    <c:showDLblsOverMax val="0"/>
  </c:chart>
  <c:txPr>
    <a:bodyPr/>
    <a:lstStyle/>
    <a:p>
      <a:pPr>
        <a:defRPr sz="1800"/>
      </a:pPr>
      <a:endParaRPr lang="es-E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47489873146672E-2"/>
          <c:y val="0.17382008047662917"/>
          <c:w val="0.46186213075592358"/>
          <c:h val="0.52660974972799035"/>
        </c:manualLayout>
      </c:layout>
      <c:barChart>
        <c:barDir val="col"/>
        <c:grouping val="stacked"/>
        <c:varyColors val="0"/>
        <c:ser>
          <c:idx val="4"/>
          <c:order val="0"/>
          <c:tx>
            <c:strRef>
              <c:f>Sheet1!$A$4</c:f>
              <c:strCache>
                <c:ptCount val="1"/>
                <c:pt idx="0">
                  <c:v>8 a 10</c:v>
                </c:pt>
              </c:strCache>
            </c:strRef>
          </c:tx>
          <c:spPr>
            <a:solidFill>
              <a:srgbClr val="004481"/>
            </a:solidFill>
            <a:ln w="9525">
              <a:noFill/>
              <a:prstDash val="solid"/>
            </a:ln>
          </c:spPr>
          <c:invertIfNegative val="0"/>
          <c:dPt>
            <c:idx val="0"/>
            <c:invertIfNegative val="0"/>
            <c:bubble3D val="0"/>
            <c:extLst>
              <c:ext xmlns:c16="http://schemas.microsoft.com/office/drawing/2014/chart" uri="{C3380CC4-5D6E-409C-BE32-E72D297353CC}">
                <c16:uniqueId val="{00000000-B13B-CB48-B575-D28730BFECF1}"/>
              </c:ext>
            </c:extLst>
          </c:dPt>
          <c:dPt>
            <c:idx val="1"/>
            <c:invertIfNegative val="0"/>
            <c:bubble3D val="0"/>
            <c:extLst>
              <c:ext xmlns:c16="http://schemas.microsoft.com/office/drawing/2014/chart" uri="{C3380CC4-5D6E-409C-BE32-E72D297353CC}">
                <c16:uniqueId val="{00000001-B13B-CB48-B575-D28730BFECF1}"/>
              </c:ext>
            </c:extLst>
          </c:dPt>
          <c:dPt>
            <c:idx val="2"/>
            <c:invertIfNegative val="0"/>
            <c:bubble3D val="0"/>
            <c:extLst>
              <c:ext xmlns:c16="http://schemas.microsoft.com/office/drawing/2014/chart" uri="{C3380CC4-5D6E-409C-BE32-E72D297353CC}">
                <c16:uniqueId val="{00000002-B13B-CB48-B575-D28730BFECF1}"/>
              </c:ext>
            </c:extLst>
          </c:dPt>
          <c:dPt>
            <c:idx val="3"/>
            <c:invertIfNegative val="0"/>
            <c:bubble3D val="0"/>
            <c:extLst>
              <c:ext xmlns:c16="http://schemas.microsoft.com/office/drawing/2014/chart" uri="{C3380CC4-5D6E-409C-BE32-E72D297353CC}">
                <c16:uniqueId val="{00000003-B13B-CB48-B575-D28730BFECF1}"/>
              </c:ext>
            </c:extLst>
          </c:dPt>
          <c:dPt>
            <c:idx val="4"/>
            <c:invertIfNegative val="0"/>
            <c:bubble3D val="0"/>
            <c:extLst>
              <c:ext xmlns:c16="http://schemas.microsoft.com/office/drawing/2014/chart" uri="{C3380CC4-5D6E-409C-BE32-E72D297353CC}">
                <c16:uniqueId val="{00000004-B13B-CB48-B575-D28730BFECF1}"/>
              </c:ext>
            </c:extLst>
          </c:dPt>
          <c:dPt>
            <c:idx val="6"/>
            <c:invertIfNegative val="0"/>
            <c:bubble3D val="0"/>
            <c:extLst>
              <c:ext xmlns:c16="http://schemas.microsoft.com/office/drawing/2014/chart" uri="{C3380CC4-5D6E-409C-BE32-E72D297353CC}">
                <c16:uniqueId val="{00000005-B13B-CB48-B575-D28730BFECF1}"/>
              </c:ext>
            </c:extLst>
          </c:dPt>
          <c:dLbls>
            <c:numFmt formatCode="0%" sourceLinked="0"/>
            <c:spPr>
              <a:noFill/>
              <a:ln w="25968">
                <a:noFill/>
              </a:ln>
            </c:spPr>
            <c:txPr>
              <a:bodyPr wrap="square" lIns="38100" tIns="19050" rIns="38100" bIns="19050" anchor="ctr">
                <a:spAutoFit/>
              </a:bodyPr>
              <a:lstStyle/>
              <a:p>
                <a:pPr>
                  <a:defRPr sz="900" b="1" i="0" u="none" strike="noStrike" baseline="0">
                    <a:solidFill>
                      <a:schemeClr val="bg1"/>
                    </a:solidFill>
                    <a:latin typeface="BentonSansBBVA Book" pitchFamily="2" charset="77"/>
                    <a:ea typeface="Calibri"/>
                    <a:cs typeface="Calibri"/>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Sheet1!$B$3:$F$3</c:f>
              <c:strCache>
                <c:ptCount val="2"/>
                <c:pt idx="0">
                  <c:v>Temas de la naturaleza</c:v>
                </c:pt>
                <c:pt idx="1">
                  <c:v>Temas de ciencia</c:v>
                </c:pt>
              </c:strCache>
            </c:strRef>
          </c:cat>
          <c:val>
            <c:numRef>
              <c:f>Sheet1!$B$4:$F$4</c:f>
              <c:numCache>
                <c:formatCode>0%</c:formatCode>
                <c:ptCount val="2"/>
                <c:pt idx="0">
                  <c:v>0.58899999999999997</c:v>
                </c:pt>
                <c:pt idx="1">
                  <c:v>0.51</c:v>
                </c:pt>
              </c:numCache>
            </c:numRef>
          </c:val>
          <c:extLst>
            <c:ext xmlns:c16="http://schemas.microsoft.com/office/drawing/2014/chart" uri="{C3380CC4-5D6E-409C-BE32-E72D297353CC}">
              <c16:uniqueId val="{00000006-B13B-CB48-B575-D28730BFECF1}"/>
            </c:ext>
          </c:extLst>
        </c:ser>
        <c:ser>
          <c:idx val="0"/>
          <c:order val="1"/>
          <c:tx>
            <c:strRef>
              <c:f>Sheet1!$A$5</c:f>
              <c:strCache>
                <c:ptCount val="1"/>
                <c:pt idx="0">
                  <c:v>6 a 7</c:v>
                </c:pt>
              </c:strCache>
            </c:strRef>
          </c:tx>
          <c:spPr>
            <a:solidFill>
              <a:srgbClr val="5BBEFF"/>
            </a:solidFill>
            <a:ln>
              <a:noFill/>
            </a:ln>
          </c:spPr>
          <c:invertIfNegative val="0"/>
          <c:dLbls>
            <c:numFmt formatCode="0%" sourceLinked="0"/>
            <c:spPr>
              <a:noFill/>
              <a:ln>
                <a:noFill/>
              </a:ln>
              <a:effectLst/>
            </c:spPr>
            <c:txPr>
              <a:bodyPr wrap="square" lIns="38100" tIns="19050" rIns="38100" bIns="19050" anchor="ctr">
                <a:spAutoFit/>
              </a:bodyPr>
              <a:lstStyle/>
              <a:p>
                <a:pPr>
                  <a:defRPr sz="900">
                    <a:solidFill>
                      <a:srgbClr val="666666"/>
                    </a:solidFill>
                    <a:latin typeface="BentonSansBBVA Book" pitchFamily="2" charset="77"/>
                    <a:cs typeface="Calibri" panose="020F0502020204030204" pitchFamily="34" charset="0"/>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Sheet1!$B$5:$F$5</c:f>
              <c:numCache>
                <c:formatCode>0%</c:formatCode>
                <c:ptCount val="2"/>
                <c:pt idx="0">
                  <c:v>0.25700000000000001</c:v>
                </c:pt>
                <c:pt idx="1">
                  <c:v>0.27</c:v>
                </c:pt>
              </c:numCache>
            </c:numRef>
          </c:val>
          <c:extLst>
            <c:ext xmlns:c16="http://schemas.microsoft.com/office/drawing/2014/chart" uri="{C3380CC4-5D6E-409C-BE32-E72D297353CC}">
              <c16:uniqueId val="{00000007-B13B-CB48-B575-D28730BFECF1}"/>
            </c:ext>
          </c:extLst>
        </c:ser>
        <c:ser>
          <c:idx val="1"/>
          <c:order val="2"/>
          <c:tx>
            <c:strRef>
              <c:f>Sheet1!$A$6</c:f>
              <c:strCache>
                <c:ptCount val="1"/>
                <c:pt idx="0">
                  <c:v>5</c:v>
                </c:pt>
              </c:strCache>
            </c:strRef>
          </c:tx>
          <c:spPr>
            <a:solidFill>
              <a:srgbClr val="48AE64"/>
            </a:solidFill>
            <a:ln>
              <a:noFill/>
            </a:ln>
          </c:spPr>
          <c:invertIfNegative val="0"/>
          <c:dLbls>
            <c:numFmt formatCode="0%" sourceLinked="0"/>
            <c:spPr>
              <a:noFill/>
              <a:ln>
                <a:noFill/>
              </a:ln>
              <a:effectLst/>
            </c:spPr>
            <c:txPr>
              <a:bodyPr wrap="square" lIns="38100" tIns="19050" rIns="38100" bIns="19050" anchor="ctr">
                <a:spAutoFit/>
              </a:bodyPr>
              <a:lstStyle/>
              <a:p>
                <a:pPr>
                  <a:defRPr sz="900">
                    <a:solidFill>
                      <a:srgbClr val="666666"/>
                    </a:solidFill>
                    <a:latin typeface="BentonSansBBVA Book" pitchFamily="2" charset="77"/>
                    <a:cs typeface="Calibri" panose="020F0502020204030204" pitchFamily="34" charset="0"/>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Sheet1!$B$6:$F$6</c:f>
              <c:numCache>
                <c:formatCode>0%</c:formatCode>
                <c:ptCount val="2"/>
                <c:pt idx="0">
                  <c:v>0.09</c:v>
                </c:pt>
                <c:pt idx="1">
                  <c:v>0.12</c:v>
                </c:pt>
              </c:numCache>
            </c:numRef>
          </c:val>
          <c:extLst>
            <c:ext xmlns:c16="http://schemas.microsoft.com/office/drawing/2014/chart" uri="{C3380CC4-5D6E-409C-BE32-E72D297353CC}">
              <c16:uniqueId val="{00000008-B13B-CB48-B575-D28730BFECF1}"/>
            </c:ext>
          </c:extLst>
        </c:ser>
        <c:ser>
          <c:idx val="2"/>
          <c:order val="3"/>
          <c:tx>
            <c:strRef>
              <c:f>Sheet1!$A$7</c:f>
              <c:strCache>
                <c:ptCount val="1"/>
                <c:pt idx="0">
                  <c:v>3 a 4</c:v>
                </c:pt>
              </c:strCache>
            </c:strRef>
          </c:tx>
          <c:spPr>
            <a:solidFill>
              <a:srgbClr val="F8CD51"/>
            </a:solidFill>
            <a:ln>
              <a:noFill/>
            </a:ln>
          </c:spPr>
          <c:invertIfNegative val="0"/>
          <c:dLbls>
            <c:numFmt formatCode="0%" sourceLinked="0"/>
            <c:spPr>
              <a:noFill/>
              <a:ln>
                <a:noFill/>
              </a:ln>
              <a:effectLst/>
            </c:spPr>
            <c:txPr>
              <a:bodyPr wrap="square" lIns="38100" tIns="19050" rIns="38100" bIns="19050" anchor="ctr">
                <a:spAutoFit/>
              </a:bodyPr>
              <a:lstStyle/>
              <a:p>
                <a:pPr>
                  <a:defRPr sz="900">
                    <a:solidFill>
                      <a:srgbClr val="666666"/>
                    </a:solidFill>
                    <a:latin typeface="BentonSansBBVA Book" pitchFamily="2" charset="77"/>
                    <a:cs typeface="Calibri" panose="020F0502020204030204" pitchFamily="34" charset="0"/>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Sheet1!$B$7:$F$7</c:f>
              <c:numCache>
                <c:formatCode>0%</c:formatCode>
                <c:ptCount val="2"/>
                <c:pt idx="0">
                  <c:v>4.3999999999999997E-2</c:v>
                </c:pt>
                <c:pt idx="1">
                  <c:v>0.05</c:v>
                </c:pt>
              </c:numCache>
            </c:numRef>
          </c:val>
          <c:extLst>
            <c:ext xmlns:c16="http://schemas.microsoft.com/office/drawing/2014/chart" uri="{C3380CC4-5D6E-409C-BE32-E72D297353CC}">
              <c16:uniqueId val="{00000009-B13B-CB48-B575-D28730BFECF1}"/>
            </c:ext>
          </c:extLst>
        </c:ser>
        <c:ser>
          <c:idx val="3"/>
          <c:order val="4"/>
          <c:tx>
            <c:strRef>
              <c:f>Sheet1!$A$8</c:f>
              <c:strCache>
                <c:ptCount val="1"/>
                <c:pt idx="0">
                  <c:v>0 a 2</c:v>
                </c:pt>
              </c:strCache>
            </c:strRef>
          </c:tx>
          <c:spPr>
            <a:solidFill>
              <a:srgbClr val="AD53A1"/>
            </a:solidFill>
            <a:ln>
              <a:noFill/>
            </a:ln>
          </c:spPr>
          <c:invertIfNegative val="0"/>
          <c:dLbls>
            <c:spPr>
              <a:noFill/>
              <a:ln>
                <a:noFill/>
              </a:ln>
              <a:effectLst/>
            </c:spPr>
            <c:txPr>
              <a:bodyPr wrap="square" lIns="38100" tIns="19050" rIns="38100" bIns="19050" anchor="ctr">
                <a:spAutoFit/>
              </a:bodyPr>
              <a:lstStyle/>
              <a:p>
                <a:pPr>
                  <a:defRPr sz="900">
                    <a:solidFill>
                      <a:schemeClr val="bg1"/>
                    </a:solidFill>
                    <a:latin typeface="+mj-lt"/>
                  </a:defRPr>
                </a:pPr>
                <a:endParaRPr lang="es-E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Sheet1!$B$8:$F$8</c:f>
              <c:numCache>
                <c:formatCode>0%</c:formatCode>
                <c:ptCount val="2"/>
                <c:pt idx="0">
                  <c:v>0.02</c:v>
                </c:pt>
                <c:pt idx="1">
                  <c:v>0.05</c:v>
                </c:pt>
              </c:numCache>
            </c:numRef>
          </c:val>
          <c:extLst>
            <c:ext xmlns:c16="http://schemas.microsoft.com/office/drawing/2014/chart" uri="{C3380CC4-5D6E-409C-BE32-E72D297353CC}">
              <c16:uniqueId val="{0000000A-B13B-CB48-B575-D28730BFECF1}"/>
            </c:ext>
          </c:extLst>
        </c:ser>
        <c:ser>
          <c:idx val="5"/>
          <c:order val="5"/>
          <c:tx>
            <c:strRef>
              <c:f>Sheet1!$A$9</c:f>
              <c:strCache>
                <c:ptCount val="1"/>
                <c:pt idx="0">
                  <c:v>Ns/Nc</c:v>
                </c:pt>
              </c:strCache>
            </c:strRef>
          </c:tx>
          <c:spPr>
            <a:solidFill>
              <a:srgbClr val="666666"/>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Sheet1!$B$3:$F$3</c:f>
              <c:strCache>
                <c:ptCount val="2"/>
                <c:pt idx="0">
                  <c:v>Temas de la naturaleza</c:v>
                </c:pt>
                <c:pt idx="1">
                  <c:v>Temas de ciencia</c:v>
                </c:pt>
              </c:strCache>
            </c:strRef>
          </c:cat>
          <c:val>
            <c:numRef>
              <c:f>Sheet1!$B$9:$F$9</c:f>
              <c:numCache>
                <c:formatCode>General</c:formatCode>
                <c:ptCount val="2"/>
              </c:numCache>
            </c:numRef>
          </c:val>
          <c:extLst>
            <c:ext xmlns:c16="http://schemas.microsoft.com/office/drawing/2014/chart" uri="{C3380CC4-5D6E-409C-BE32-E72D297353CC}">
              <c16:uniqueId val="{00000006-F793-174A-973B-2843D90FB378}"/>
            </c:ext>
          </c:extLst>
        </c:ser>
        <c:dLbls>
          <c:showLegendKey val="0"/>
          <c:showVal val="1"/>
          <c:showCatName val="0"/>
          <c:showSerName val="0"/>
          <c:showPercent val="0"/>
          <c:showBubbleSize val="0"/>
        </c:dLbls>
        <c:gapWidth val="120"/>
        <c:overlap val="100"/>
        <c:axId val="318314688"/>
        <c:axId val="318315080"/>
      </c:barChart>
      <c:catAx>
        <c:axId val="318314688"/>
        <c:scaling>
          <c:orientation val="minMax"/>
        </c:scaling>
        <c:delete val="0"/>
        <c:axPos val="b"/>
        <c:numFmt formatCode="General" sourceLinked="1"/>
        <c:majorTickMark val="out"/>
        <c:minorTickMark val="none"/>
        <c:tickLblPos val="nextTo"/>
        <c:txPr>
          <a:bodyPr/>
          <a:lstStyle/>
          <a:p>
            <a:pPr>
              <a:defRPr sz="900">
                <a:solidFill>
                  <a:srgbClr val="666666"/>
                </a:solidFill>
                <a:latin typeface="+mj-lt"/>
              </a:defRPr>
            </a:pPr>
            <a:endParaRPr lang="es-ES"/>
          </a:p>
        </c:txPr>
        <c:crossAx val="318315080"/>
        <c:crosses val="autoZero"/>
        <c:auto val="1"/>
        <c:lblAlgn val="ctr"/>
        <c:lblOffset val="100"/>
        <c:noMultiLvlLbl val="0"/>
      </c:catAx>
      <c:valAx>
        <c:axId val="318315080"/>
        <c:scaling>
          <c:orientation val="minMax"/>
          <c:max val="1"/>
          <c:min val="0"/>
        </c:scaling>
        <c:delete val="0"/>
        <c:axPos val="l"/>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800" b="0" i="0" u="none" strike="noStrike" baseline="0">
                <a:solidFill>
                  <a:srgbClr val="000000"/>
                </a:solidFill>
                <a:latin typeface="BentonSansBBVA Book" pitchFamily="2" charset="77"/>
                <a:ea typeface="Century Gothic"/>
                <a:cs typeface="Calibri" panose="020F0502020204030204" pitchFamily="34" charset="0"/>
              </a:defRPr>
            </a:pPr>
            <a:endParaRPr lang="es-ES"/>
          </a:p>
        </c:txPr>
        <c:crossAx val="318314688"/>
        <c:crosses val="autoZero"/>
        <c:crossBetween val="between"/>
        <c:majorUnit val="0.2"/>
      </c:valAx>
      <c:spPr>
        <a:noFill/>
        <a:ln w="25400">
          <a:noFill/>
        </a:ln>
      </c:spPr>
    </c:plotArea>
    <c:legend>
      <c:legendPos val="t"/>
      <c:layout>
        <c:manualLayout>
          <c:xMode val="edge"/>
          <c:yMode val="edge"/>
          <c:x val="0.38092133376391646"/>
          <c:y val="0.83467432096034599"/>
          <c:w val="0.61085386556367538"/>
          <c:h val="6.2049461452806411E-2"/>
        </c:manualLayout>
      </c:layout>
      <c:overlay val="0"/>
      <c:txPr>
        <a:bodyPr/>
        <a:lstStyle/>
        <a:p>
          <a:pPr>
            <a:defRPr sz="900" b="1">
              <a:solidFill>
                <a:srgbClr val="666666"/>
              </a:solidFill>
              <a:latin typeface="BentonSansBBVA Book" pitchFamily="2" charset="77"/>
              <a:cs typeface="Calibri" panose="020F0502020204030204" pitchFamily="34" charset="0"/>
            </a:defRPr>
          </a:pPr>
          <a:endParaRPr lang="es-ES"/>
        </a:p>
      </c:txPr>
    </c:legend>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2147517955718434"/>
          <c:y val="3.8447419917618471E-2"/>
          <c:w val="0.44903263173477115"/>
          <c:h val="0.49432195178266325"/>
        </c:manualLayout>
      </c:layout>
      <c:pieChart>
        <c:varyColors val="1"/>
        <c:ser>
          <c:idx val="0"/>
          <c:order val="0"/>
          <c:spPr>
            <a:solidFill>
              <a:srgbClr val="072146">
                <a:lumMod val="75000"/>
                <a:lumOff val="25000"/>
              </a:srgbClr>
            </a:solidFill>
            <a:ln w="12591">
              <a:noFill/>
              <a:prstDash val="solid"/>
            </a:ln>
          </c:spPr>
          <c:dPt>
            <c:idx val="0"/>
            <c:bubble3D val="0"/>
            <c:spPr>
              <a:solidFill>
                <a:srgbClr val="004481"/>
              </a:solidFill>
              <a:ln w="12591">
                <a:noFill/>
                <a:prstDash val="solid"/>
              </a:ln>
            </c:spPr>
            <c:extLst>
              <c:ext xmlns:c16="http://schemas.microsoft.com/office/drawing/2014/chart" uri="{C3380CC4-5D6E-409C-BE32-E72D297353CC}">
                <c16:uniqueId val="{00000001-2097-B148-9F3A-A65541187B9D}"/>
              </c:ext>
            </c:extLst>
          </c:dPt>
          <c:dPt>
            <c:idx val="1"/>
            <c:bubble3D val="0"/>
            <c:spPr>
              <a:solidFill>
                <a:srgbClr val="F8CD51"/>
              </a:solidFill>
              <a:ln w="12591">
                <a:noFill/>
                <a:prstDash val="solid"/>
              </a:ln>
            </c:spPr>
            <c:extLst>
              <c:ext xmlns:c16="http://schemas.microsoft.com/office/drawing/2014/chart" uri="{C3380CC4-5D6E-409C-BE32-E72D297353CC}">
                <c16:uniqueId val="{00000003-2097-B148-9F3A-A65541187B9D}"/>
              </c:ext>
            </c:extLst>
          </c:dPt>
          <c:dPt>
            <c:idx val="2"/>
            <c:bubble3D val="0"/>
            <c:spPr>
              <a:solidFill>
                <a:srgbClr val="00B050"/>
              </a:solidFill>
              <a:ln w="12591">
                <a:noFill/>
                <a:prstDash val="solid"/>
              </a:ln>
            </c:spPr>
            <c:extLst>
              <c:ext xmlns:c16="http://schemas.microsoft.com/office/drawing/2014/chart" uri="{C3380CC4-5D6E-409C-BE32-E72D297353CC}">
                <c16:uniqueId val="{00000005-2097-B148-9F3A-A65541187B9D}"/>
              </c:ext>
            </c:extLst>
          </c:dPt>
          <c:dPt>
            <c:idx val="3"/>
            <c:bubble3D val="0"/>
            <c:spPr>
              <a:solidFill>
                <a:srgbClr val="666666"/>
              </a:solidFill>
              <a:ln w="12591">
                <a:noFill/>
                <a:prstDash val="solid"/>
              </a:ln>
            </c:spPr>
            <c:extLst>
              <c:ext xmlns:c16="http://schemas.microsoft.com/office/drawing/2014/chart" uri="{C3380CC4-5D6E-409C-BE32-E72D297353CC}">
                <c16:uniqueId val="{00000007-2097-B148-9F3A-A65541187B9D}"/>
              </c:ext>
            </c:extLst>
          </c:dPt>
          <c:dPt>
            <c:idx val="4"/>
            <c:bubble3D val="0"/>
            <c:extLst>
              <c:ext xmlns:c16="http://schemas.microsoft.com/office/drawing/2014/chart" uri="{C3380CC4-5D6E-409C-BE32-E72D297353CC}">
                <c16:uniqueId val="{00000008-2097-B148-9F3A-A65541187B9D}"/>
              </c:ext>
            </c:extLst>
          </c:dPt>
          <c:dLbls>
            <c:dLbl>
              <c:idx val="1"/>
              <c:spPr>
                <a:noFill/>
                <a:ln>
                  <a:noFill/>
                </a:ln>
                <a:effectLst/>
              </c:spPr>
              <c:txPr>
                <a:bodyPr wrap="square" lIns="38100" tIns="19050" rIns="38100" bIns="19050" anchor="ctr">
                  <a:spAutoFit/>
                </a:bodyPr>
                <a:lstStyle/>
                <a:p>
                  <a:pPr>
                    <a:defRPr sz="900">
                      <a:solidFill>
                        <a:schemeClr val="bg1">
                          <a:lumMod val="50000"/>
                        </a:schemeClr>
                      </a:solidFill>
                      <a:latin typeface="BentonSansBBVA Book" pitchFamily="2" charset="77"/>
                    </a:defRPr>
                  </a:pPr>
                  <a:endParaRPr lang="es-ES"/>
                </a:p>
              </c:txPr>
              <c:showLegendKey val="0"/>
              <c:showVal val="1"/>
              <c:showCatName val="0"/>
              <c:showSerName val="0"/>
              <c:showPercent val="0"/>
              <c:showBubbleSize val="0"/>
              <c:extLst>
                <c:ext xmlns:c16="http://schemas.microsoft.com/office/drawing/2014/chart" uri="{C3380CC4-5D6E-409C-BE32-E72D297353CC}">
                  <c16:uniqueId val="{00000003-2097-B148-9F3A-A65541187B9D}"/>
                </c:ext>
              </c:extLst>
            </c:dLbl>
            <c:dLbl>
              <c:idx val="2"/>
              <c:layout>
                <c:manualLayout>
                  <c:x val="5.4295634450185322E-2"/>
                  <c:y val="4.58176236106271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97-B148-9F3A-A65541187B9D}"/>
                </c:ext>
              </c:extLst>
            </c:dLbl>
            <c:dLbl>
              <c:idx val="3"/>
              <c:layout>
                <c:manualLayout>
                  <c:x val="3.9435799970126348E-2"/>
                  <c:y val="6.3936629777065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097-B148-9F3A-A65541187B9D}"/>
                </c:ext>
              </c:extLst>
            </c:dLbl>
            <c:spPr>
              <a:noFill/>
              <a:ln>
                <a:noFill/>
              </a:ln>
              <a:effectLst/>
            </c:spPr>
            <c:txPr>
              <a:bodyPr wrap="square" lIns="38100" tIns="19050" rIns="38100" bIns="19050" anchor="ctr">
                <a:spAutoFit/>
              </a:bodyPr>
              <a:lstStyle/>
              <a:p>
                <a:pPr>
                  <a:defRPr sz="900">
                    <a:latin typeface="BentonSansBBVA Book" pitchFamily="2" charset="77"/>
                  </a:defRPr>
                </a:pPr>
                <a:endParaRPr lang="es-ES"/>
              </a:p>
            </c:txPr>
            <c:showLegendKey val="0"/>
            <c:showVal val="1"/>
            <c:showCatName val="0"/>
            <c:showSerName val="0"/>
            <c:showPercent val="0"/>
            <c:showBubbleSize val="0"/>
            <c:showLeaderLines val="1"/>
            <c:extLst>
              <c:ext xmlns:c15="http://schemas.microsoft.com/office/drawing/2012/chart" uri="{CE6537A1-D6FC-4f65-9D91-7224C49458BB}"/>
            </c:extLst>
          </c:dLbls>
          <c:cat>
            <c:strRef>
              <c:f>Hoja1!$A$3:$A$6</c:f>
              <c:strCache>
                <c:ptCount val="4"/>
                <c:pt idx="0">
                  <c:v>Porque todas las especies tienen el mismo derecho a existir que los seres humanos</c:v>
                </c:pt>
                <c:pt idx="1">
                  <c:v>Porque los seres humanos necesitamos de todas las demás especies para sobrevivir</c:v>
                </c:pt>
                <c:pt idx="2">
                  <c:v>Ambas (NO LEER)</c:v>
                </c:pt>
                <c:pt idx="3">
                  <c:v>Ns/Nc</c:v>
                </c:pt>
              </c:strCache>
            </c:strRef>
          </c:cat>
          <c:val>
            <c:numRef>
              <c:f>Hoja1!$B$3:$B$6</c:f>
              <c:numCache>
                <c:formatCode>0%</c:formatCode>
                <c:ptCount val="4"/>
                <c:pt idx="0">
                  <c:v>0.505</c:v>
                </c:pt>
                <c:pt idx="1">
                  <c:v>0.40400000000000003</c:v>
                </c:pt>
                <c:pt idx="2">
                  <c:v>6.8000000000000005E-2</c:v>
                </c:pt>
                <c:pt idx="3">
                  <c:v>2.3E-2</c:v>
                </c:pt>
              </c:numCache>
            </c:numRef>
          </c:val>
          <c:extLst>
            <c:ext xmlns:c16="http://schemas.microsoft.com/office/drawing/2014/chart" uri="{C3380CC4-5D6E-409C-BE32-E72D297353CC}">
              <c16:uniqueId val="{00000009-2097-B148-9F3A-A65541187B9D}"/>
            </c:ext>
          </c:extLst>
        </c:ser>
        <c:dLbls>
          <c:showLegendKey val="0"/>
          <c:showVal val="0"/>
          <c:showCatName val="0"/>
          <c:showSerName val="0"/>
          <c:showPercent val="0"/>
          <c:showBubbleSize val="0"/>
          <c:showLeaderLines val="1"/>
        </c:dLbls>
        <c:firstSliceAng val="320"/>
      </c:pieChart>
      <c:spPr>
        <a:noFill/>
        <a:ln w="25181">
          <a:noFill/>
        </a:ln>
      </c:spPr>
    </c:plotArea>
    <c:legend>
      <c:legendPos val="r"/>
      <c:layout>
        <c:manualLayout>
          <c:xMode val="edge"/>
          <c:yMode val="edge"/>
          <c:x val="0.60984136236654751"/>
          <c:y val="3.916174192351643E-2"/>
          <c:w val="0.39015863763345238"/>
          <c:h val="0.60477098553888775"/>
        </c:manualLayout>
      </c:layout>
      <c:overlay val="0"/>
      <c:txPr>
        <a:bodyPr/>
        <a:lstStyle/>
        <a:p>
          <a:pPr>
            <a:defRPr sz="900" b="1">
              <a:solidFill>
                <a:srgbClr val="666666"/>
              </a:solidFill>
              <a:latin typeface="+mj-lt"/>
            </a:defRPr>
          </a:pPr>
          <a:endParaRPr lang="es-ES"/>
        </a:p>
      </c:txPr>
    </c:legend>
    <c:plotVisOnly val="1"/>
    <c:dispBlanksAs val="zero"/>
    <c:showDLblsOverMax val="0"/>
  </c:chart>
  <c:spPr>
    <a:noFill/>
    <a:ln>
      <a:noFill/>
    </a:ln>
  </c:spPr>
  <c:txPr>
    <a:bodyPr/>
    <a:lstStyle/>
    <a:p>
      <a:pPr>
        <a:defRPr sz="1100" b="1" i="0" u="none" strike="noStrike" baseline="0">
          <a:solidFill>
            <a:schemeClr val="bg1"/>
          </a:solidFill>
          <a:latin typeface="Calibri" panose="020F0502020204030204" pitchFamily="34" charset="0"/>
          <a:ea typeface="Arial"/>
          <a:cs typeface="Calibri" panose="020F0502020204030204" pitchFamily="34" charset="0"/>
        </a:defRPr>
      </a:pPr>
      <a:endParaRPr lang="es-E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341550253064161"/>
          <c:y val="2.3558486149083738E-2"/>
          <c:w val="0.22799328366076071"/>
          <c:h val="0.85629031270476319"/>
        </c:manualLayout>
      </c:layout>
      <c:barChart>
        <c:barDir val="bar"/>
        <c:grouping val="stacked"/>
        <c:varyColors val="0"/>
        <c:ser>
          <c:idx val="4"/>
          <c:order val="0"/>
          <c:tx>
            <c:strRef>
              <c:f>Hoja1!$B$6</c:f>
              <c:strCache>
                <c:ptCount val="1"/>
                <c:pt idx="0">
                  <c:v>Porque todas las especies tienen el mismo derecho a existir que los seres humanos</c:v>
                </c:pt>
              </c:strCache>
            </c:strRef>
          </c:tx>
          <c:spPr>
            <a:solidFill>
              <a:srgbClr val="004481"/>
            </a:solidFill>
            <a:ln w="3175">
              <a:noFill/>
              <a:prstDash val="solid"/>
            </a:ln>
          </c:spPr>
          <c:invertIfNegative val="0"/>
          <c:dPt>
            <c:idx val="0"/>
            <c:invertIfNegative val="0"/>
            <c:bubble3D val="0"/>
            <c:extLst>
              <c:ext xmlns:c16="http://schemas.microsoft.com/office/drawing/2014/chart" uri="{C3380CC4-5D6E-409C-BE32-E72D297353CC}">
                <c16:uniqueId val="{00000000-9DAC-C149-A362-F39E125D38AC}"/>
              </c:ext>
            </c:extLst>
          </c:dPt>
          <c:dPt>
            <c:idx val="1"/>
            <c:invertIfNegative val="0"/>
            <c:bubble3D val="0"/>
            <c:extLst>
              <c:ext xmlns:c16="http://schemas.microsoft.com/office/drawing/2014/chart" uri="{C3380CC4-5D6E-409C-BE32-E72D297353CC}">
                <c16:uniqueId val="{00000001-9DAC-C149-A362-F39E125D38AC}"/>
              </c:ext>
            </c:extLst>
          </c:dPt>
          <c:dPt>
            <c:idx val="2"/>
            <c:invertIfNegative val="0"/>
            <c:bubble3D val="0"/>
            <c:extLst>
              <c:ext xmlns:c16="http://schemas.microsoft.com/office/drawing/2014/chart" uri="{C3380CC4-5D6E-409C-BE32-E72D297353CC}">
                <c16:uniqueId val="{00000002-9DAC-C149-A362-F39E125D38AC}"/>
              </c:ext>
            </c:extLst>
          </c:dPt>
          <c:dPt>
            <c:idx val="3"/>
            <c:invertIfNegative val="0"/>
            <c:bubble3D val="0"/>
            <c:extLst>
              <c:ext xmlns:c16="http://schemas.microsoft.com/office/drawing/2014/chart" uri="{C3380CC4-5D6E-409C-BE32-E72D297353CC}">
                <c16:uniqueId val="{00000003-9DAC-C149-A362-F39E125D38AC}"/>
              </c:ext>
            </c:extLst>
          </c:dPt>
          <c:dPt>
            <c:idx val="4"/>
            <c:invertIfNegative val="0"/>
            <c:bubble3D val="0"/>
            <c:extLst>
              <c:ext xmlns:c16="http://schemas.microsoft.com/office/drawing/2014/chart" uri="{C3380CC4-5D6E-409C-BE32-E72D297353CC}">
                <c16:uniqueId val="{00000004-9DAC-C149-A362-F39E125D38AC}"/>
              </c:ext>
            </c:extLst>
          </c:dPt>
          <c:dPt>
            <c:idx val="6"/>
            <c:invertIfNegative val="0"/>
            <c:bubble3D val="0"/>
            <c:extLst>
              <c:ext xmlns:c16="http://schemas.microsoft.com/office/drawing/2014/chart" uri="{C3380CC4-5D6E-409C-BE32-E72D297353CC}">
                <c16:uniqueId val="{00000005-9DAC-C149-A362-F39E125D38AC}"/>
              </c:ext>
            </c:extLst>
          </c:dPt>
          <c:dLbls>
            <c:spPr>
              <a:noFill/>
              <a:ln>
                <a:noFill/>
              </a:ln>
              <a:effectLst/>
            </c:spPr>
            <c:txPr>
              <a:bodyPr wrap="square" lIns="38100" tIns="19050" rIns="38100" bIns="19050" anchor="ctr">
                <a:spAutoFit/>
              </a:bodyPr>
              <a:lstStyle/>
              <a:p>
                <a:pPr>
                  <a:defRPr sz="800">
                    <a:solidFill>
                      <a:schemeClr val="bg1"/>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Hoja1!$C$6:$AK$6</c:f>
              <c:numCache>
                <c:formatCode>0%</c:formatCode>
                <c:ptCount val="21"/>
                <c:pt idx="0">
                  <c:v>0.42</c:v>
                </c:pt>
                <c:pt idx="1">
                  <c:v>0.49</c:v>
                </c:pt>
                <c:pt idx="2">
                  <c:v>0.6</c:v>
                </c:pt>
                <c:pt idx="4">
                  <c:v>0.45</c:v>
                </c:pt>
                <c:pt idx="5">
                  <c:v>0.46</c:v>
                </c:pt>
                <c:pt idx="6">
                  <c:v>0.57999999999999996</c:v>
                </c:pt>
                <c:pt idx="8">
                  <c:v>0.54</c:v>
                </c:pt>
                <c:pt idx="9">
                  <c:v>0.53</c:v>
                </c:pt>
                <c:pt idx="10">
                  <c:v>0.46</c:v>
                </c:pt>
                <c:pt idx="12">
                  <c:v>0.42</c:v>
                </c:pt>
                <c:pt idx="13">
                  <c:v>0.52</c:v>
                </c:pt>
                <c:pt idx="14">
                  <c:v>0.49</c:v>
                </c:pt>
                <c:pt idx="15">
                  <c:v>0.52</c:v>
                </c:pt>
                <c:pt idx="16">
                  <c:v>0.6</c:v>
                </c:pt>
                <c:pt idx="17">
                  <c:v>0.6</c:v>
                </c:pt>
                <c:pt idx="19">
                  <c:v>0.48899999999999999</c:v>
                </c:pt>
                <c:pt idx="20">
                  <c:v>0.52300000000000002</c:v>
                </c:pt>
              </c:numCache>
            </c:numRef>
          </c:val>
          <c:extLst>
            <c:ext xmlns:c16="http://schemas.microsoft.com/office/drawing/2014/chart" uri="{C3380CC4-5D6E-409C-BE32-E72D297353CC}">
              <c16:uniqueId val="{00000006-9DAC-C149-A362-F39E125D38AC}"/>
            </c:ext>
          </c:extLst>
        </c:ser>
        <c:ser>
          <c:idx val="0"/>
          <c:order val="1"/>
          <c:tx>
            <c:strRef>
              <c:f>Hoja1!$B$7</c:f>
              <c:strCache>
                <c:ptCount val="1"/>
                <c:pt idx="0">
                  <c:v>Porque los seres humanos necesitamos de todas las demás especies para sobrevivir</c:v>
                </c:pt>
              </c:strCache>
            </c:strRef>
          </c:tx>
          <c:spPr>
            <a:solidFill>
              <a:srgbClr val="F8CD51"/>
            </a:solidFill>
            <a:ln w="3175">
              <a:noFill/>
            </a:ln>
          </c:spPr>
          <c:invertIfNegative val="0"/>
          <c:dLbls>
            <c:dLbl>
              <c:idx val="2"/>
              <c:numFmt formatCode="0%" sourceLinked="0"/>
              <c:spPr>
                <a:noFill/>
                <a:ln>
                  <a:noFill/>
                </a:ln>
                <a:effectLst/>
              </c:spPr>
              <c:txPr>
                <a:bodyPr wrap="square" lIns="38100" tIns="19050" rIns="38100" bIns="19050" anchor="ctr">
                  <a:noAutofit/>
                </a:bodyPr>
                <a:lstStyle/>
                <a:p>
                  <a:pPr>
                    <a:defRPr sz="800">
                      <a:solidFill>
                        <a:srgbClr val="666666"/>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9DAC-C149-A362-F39E125D38AC}"/>
                </c:ext>
              </c:extLst>
            </c:dLbl>
            <c:numFmt formatCode="0%" sourceLinked="0"/>
            <c:spPr>
              <a:noFill/>
              <a:ln>
                <a:noFill/>
              </a:ln>
              <a:effectLst/>
            </c:spPr>
            <c:txPr>
              <a:bodyPr wrap="square" lIns="38100" tIns="19050" rIns="38100" bIns="19050" anchor="ctr">
                <a:spAutoFit/>
              </a:bodyPr>
              <a:lstStyle/>
              <a:p>
                <a:pPr>
                  <a:defRPr sz="800">
                    <a:solidFill>
                      <a:srgbClr val="666666"/>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Hoja1!$C$7:$AK$7</c:f>
              <c:numCache>
                <c:formatCode>0%</c:formatCode>
                <c:ptCount val="21"/>
                <c:pt idx="0">
                  <c:v>0.51</c:v>
                </c:pt>
                <c:pt idx="1">
                  <c:v>0.43</c:v>
                </c:pt>
                <c:pt idx="2">
                  <c:v>0.3</c:v>
                </c:pt>
                <c:pt idx="4">
                  <c:v>0.48</c:v>
                </c:pt>
                <c:pt idx="5">
                  <c:v>0.44</c:v>
                </c:pt>
                <c:pt idx="6">
                  <c:v>0.32</c:v>
                </c:pt>
                <c:pt idx="8">
                  <c:v>0.37</c:v>
                </c:pt>
                <c:pt idx="9">
                  <c:v>0.38</c:v>
                </c:pt>
                <c:pt idx="10">
                  <c:v>0.45</c:v>
                </c:pt>
                <c:pt idx="12">
                  <c:v>0.51</c:v>
                </c:pt>
                <c:pt idx="13">
                  <c:v>0.38</c:v>
                </c:pt>
                <c:pt idx="14">
                  <c:v>0.41</c:v>
                </c:pt>
                <c:pt idx="15">
                  <c:v>0.37</c:v>
                </c:pt>
                <c:pt idx="16">
                  <c:v>0.31</c:v>
                </c:pt>
                <c:pt idx="17">
                  <c:v>0.33</c:v>
                </c:pt>
                <c:pt idx="19">
                  <c:v>0.41299999999999998</c:v>
                </c:pt>
                <c:pt idx="20">
                  <c:v>0.39600000000000002</c:v>
                </c:pt>
              </c:numCache>
            </c:numRef>
          </c:val>
          <c:extLst>
            <c:ext xmlns:c16="http://schemas.microsoft.com/office/drawing/2014/chart" uri="{C3380CC4-5D6E-409C-BE32-E72D297353CC}">
              <c16:uniqueId val="{00000008-9DAC-C149-A362-F39E125D38AC}"/>
            </c:ext>
          </c:extLst>
        </c:ser>
        <c:ser>
          <c:idx val="1"/>
          <c:order val="2"/>
          <c:tx>
            <c:strRef>
              <c:f>Hoja1!$B$8</c:f>
              <c:strCache>
                <c:ptCount val="1"/>
                <c:pt idx="0">
                  <c:v>Ambas (NO LEER)</c:v>
                </c:pt>
              </c:strCache>
            </c:strRef>
          </c:tx>
          <c:spPr>
            <a:solidFill>
              <a:srgbClr val="00B050"/>
            </a:solidFill>
            <a:ln w="3175">
              <a:noFill/>
            </a:ln>
          </c:spPr>
          <c:invertIfNegative val="0"/>
          <c:dLbls>
            <c:dLbl>
              <c:idx val="5"/>
              <c:layout>
                <c:manualLayout>
                  <c:x val="-1.5371136080668286E-3"/>
                  <c:y val="3.22666782521838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DAC-C149-A362-F39E125D38AC}"/>
                </c:ext>
              </c:extLst>
            </c:dLbl>
            <c:dLbl>
              <c:idx val="13"/>
              <c:layout>
                <c:manualLayout>
                  <c:x val="7.6855680403338051E-3"/>
                  <c:y val="-1.1797872164973581E-3"/>
                </c:manualLayout>
              </c:layout>
              <c:numFmt formatCode="0%" sourceLinked="0"/>
              <c:spPr>
                <a:noFill/>
                <a:ln>
                  <a:noFill/>
                </a:ln>
                <a:effectLst/>
              </c:spPr>
              <c:txPr>
                <a:bodyPr wrap="square" lIns="38100" tIns="19050" rIns="38100" bIns="19050" anchor="ctr">
                  <a:noAutofit/>
                </a:bodyPr>
                <a:lstStyle/>
                <a:p>
                  <a:pPr>
                    <a:defRPr sz="800">
                      <a:solidFill>
                        <a:schemeClr val="bg1"/>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0650045344851436E-2"/>
                      <c:h val="1.8914506125035348E-2"/>
                    </c:manualLayout>
                  </c15:layout>
                </c:ext>
                <c:ext xmlns:c16="http://schemas.microsoft.com/office/drawing/2014/chart" uri="{C3380CC4-5D6E-409C-BE32-E72D297353CC}">
                  <c16:uniqueId val="{0000000A-9DAC-C149-A362-F39E125D38AC}"/>
                </c:ext>
              </c:extLst>
            </c:dLbl>
            <c:dLbl>
              <c:idx val="15"/>
              <c:layout>
                <c:manualLayout>
                  <c:x val="-1.5371136080668286E-3"/>
                  <c:y val="-6.453335650436527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DAC-C149-A362-F39E125D38AC}"/>
                </c:ext>
              </c:extLst>
            </c:dLbl>
            <c:numFmt formatCode="0%" sourceLinked="0"/>
            <c:spPr>
              <a:noFill/>
              <a:ln>
                <a:noFill/>
              </a:ln>
              <a:effectLst/>
            </c:spPr>
            <c:txPr>
              <a:bodyPr wrap="square" lIns="38100" tIns="19050" rIns="38100" bIns="19050" anchor="ctr">
                <a:spAutoFit/>
              </a:bodyPr>
              <a:lstStyle/>
              <a:p>
                <a:pPr>
                  <a:defRPr sz="800">
                    <a:solidFill>
                      <a:schemeClr val="bg1"/>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Hoja1!$C$8:$AK$8</c:f>
              <c:numCache>
                <c:formatCode>0%</c:formatCode>
                <c:ptCount val="21"/>
                <c:pt idx="0">
                  <c:v>0.05</c:v>
                </c:pt>
                <c:pt idx="1">
                  <c:v>7.0000000000000007E-2</c:v>
                </c:pt>
                <c:pt idx="2">
                  <c:v>0.08</c:v>
                </c:pt>
                <c:pt idx="4">
                  <c:v>0.06</c:v>
                </c:pt>
                <c:pt idx="5">
                  <c:v>7.0000000000000007E-2</c:v>
                </c:pt>
                <c:pt idx="6">
                  <c:v>7.0000000000000007E-2</c:v>
                </c:pt>
                <c:pt idx="8">
                  <c:v>0.06</c:v>
                </c:pt>
                <c:pt idx="9">
                  <c:v>7.0000000000000007E-2</c:v>
                </c:pt>
                <c:pt idx="10">
                  <c:v>7.0000000000000007E-2</c:v>
                </c:pt>
                <c:pt idx="12">
                  <c:v>0.05</c:v>
                </c:pt>
                <c:pt idx="13">
                  <c:v>7.0000000000000007E-2</c:v>
                </c:pt>
                <c:pt idx="14">
                  <c:v>0.08</c:v>
                </c:pt>
                <c:pt idx="15">
                  <c:v>0.08</c:v>
                </c:pt>
                <c:pt idx="16">
                  <c:v>0.06</c:v>
                </c:pt>
                <c:pt idx="17">
                  <c:v>7.0000000000000007E-2</c:v>
                </c:pt>
                <c:pt idx="19">
                  <c:v>7.4999999999999997E-2</c:v>
                </c:pt>
                <c:pt idx="20">
                  <c:v>6.0999999999999999E-2</c:v>
                </c:pt>
              </c:numCache>
            </c:numRef>
          </c:val>
          <c:extLst>
            <c:ext xmlns:c16="http://schemas.microsoft.com/office/drawing/2014/chart" uri="{C3380CC4-5D6E-409C-BE32-E72D297353CC}">
              <c16:uniqueId val="{0000000C-9DAC-C149-A362-F39E125D38AC}"/>
            </c:ext>
          </c:extLst>
        </c:ser>
        <c:ser>
          <c:idx val="2"/>
          <c:order val="3"/>
          <c:tx>
            <c:strRef>
              <c:f>Hoja1!$B$9</c:f>
              <c:strCache>
                <c:ptCount val="1"/>
                <c:pt idx="0">
                  <c:v>Ns/Nc</c:v>
                </c:pt>
              </c:strCache>
            </c:strRef>
          </c:tx>
          <c:spPr>
            <a:solidFill>
              <a:srgbClr val="666666"/>
            </a:solidFill>
          </c:spPr>
          <c:invertIfNegative val="0"/>
          <c:dLbls>
            <c:dLbl>
              <c:idx val="20"/>
              <c:layout>
                <c:manualLayout>
                  <c:x val="6.148454432267088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135-C64B-8C47-D202383DAC09}"/>
                </c:ext>
              </c:extLst>
            </c:dLbl>
            <c:spPr>
              <a:noFill/>
              <a:ln>
                <a:noFill/>
              </a:ln>
              <a:effectLst/>
            </c:spPr>
            <c:txPr>
              <a:bodyPr wrap="square" lIns="38100" tIns="19050" rIns="38100" bIns="19050" anchor="ctr">
                <a:spAutoFit/>
              </a:bodyPr>
              <a:lstStyle/>
              <a:p>
                <a:pPr>
                  <a:defRPr sz="800">
                    <a:solidFill>
                      <a:schemeClr val="bg1"/>
                    </a:solidFill>
                    <a:latin typeface="+mn-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Hoja1!$C$9:$AK$9</c:f>
              <c:numCache>
                <c:formatCode>0%</c:formatCode>
                <c:ptCount val="21"/>
                <c:pt idx="0">
                  <c:v>0.02</c:v>
                </c:pt>
                <c:pt idx="1">
                  <c:v>0.01</c:v>
                </c:pt>
                <c:pt idx="2">
                  <c:v>0.02</c:v>
                </c:pt>
                <c:pt idx="4">
                  <c:v>0.01</c:v>
                </c:pt>
                <c:pt idx="5">
                  <c:v>0.03</c:v>
                </c:pt>
                <c:pt idx="6">
                  <c:v>0.03</c:v>
                </c:pt>
                <c:pt idx="8">
                  <c:v>0.03</c:v>
                </c:pt>
                <c:pt idx="9">
                  <c:v>0.02</c:v>
                </c:pt>
                <c:pt idx="10">
                  <c:v>0.02</c:v>
                </c:pt>
                <c:pt idx="12">
                  <c:v>0.02</c:v>
                </c:pt>
                <c:pt idx="13">
                  <c:v>0.03</c:v>
                </c:pt>
                <c:pt idx="14">
                  <c:v>0.02</c:v>
                </c:pt>
                <c:pt idx="15">
                  <c:v>0.03</c:v>
                </c:pt>
                <c:pt idx="16">
                  <c:v>0.03</c:v>
                </c:pt>
                <c:pt idx="19">
                  <c:v>2.3E-2</c:v>
                </c:pt>
                <c:pt idx="20">
                  <c:v>2.1000000000000001E-2</c:v>
                </c:pt>
              </c:numCache>
            </c:numRef>
          </c:val>
          <c:extLst>
            <c:ext xmlns:c16="http://schemas.microsoft.com/office/drawing/2014/chart" uri="{C3380CC4-5D6E-409C-BE32-E72D297353CC}">
              <c16:uniqueId val="{00000006-F51E-0C42-8A90-358849A39A36}"/>
            </c:ext>
          </c:extLst>
        </c:ser>
        <c:dLbls>
          <c:showLegendKey val="0"/>
          <c:showVal val="1"/>
          <c:showCatName val="0"/>
          <c:showSerName val="0"/>
          <c:showPercent val="0"/>
          <c:showBubbleSize val="0"/>
        </c:dLbls>
        <c:gapWidth val="60"/>
        <c:overlap val="100"/>
        <c:axId val="412231872"/>
        <c:axId val="412232264"/>
      </c:barChart>
      <c:catAx>
        <c:axId val="412231872"/>
        <c:scaling>
          <c:orientation val="minMax"/>
        </c:scaling>
        <c:delete val="0"/>
        <c:axPos val="l"/>
        <c:numFmt formatCode="General" sourceLinked="1"/>
        <c:majorTickMark val="out"/>
        <c:minorTickMark val="none"/>
        <c:tickLblPos val="nextTo"/>
        <c:spPr>
          <a:ln w="3175"/>
        </c:spPr>
        <c:txPr>
          <a:bodyPr/>
          <a:lstStyle/>
          <a:p>
            <a:pPr>
              <a:defRPr sz="800" b="1">
                <a:solidFill>
                  <a:srgbClr val="666666"/>
                </a:solidFill>
                <a:latin typeface="BBVABentonSans" panose="00000000000000020000" pitchFamily="2" charset="0"/>
                <a:cs typeface="Calibri" panose="020F0502020204030204" pitchFamily="34" charset="0"/>
              </a:defRPr>
            </a:pPr>
            <a:endParaRPr lang="es-ES"/>
          </a:p>
        </c:txPr>
        <c:crossAx val="412232264"/>
        <c:crosses val="autoZero"/>
        <c:auto val="1"/>
        <c:lblAlgn val="ctr"/>
        <c:lblOffset val="100"/>
        <c:noMultiLvlLbl val="0"/>
      </c:catAx>
      <c:valAx>
        <c:axId val="412232264"/>
        <c:scaling>
          <c:orientation val="minMax"/>
          <c:max val="1"/>
          <c:min val="0"/>
        </c:scaling>
        <c:delete val="0"/>
        <c:axPos val="b"/>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600" b="0" i="0" u="none" strike="noStrike" baseline="0">
                <a:solidFill>
                  <a:srgbClr val="666666"/>
                </a:solidFill>
                <a:latin typeface="BBVABentonSans" panose="00000000000000020000" pitchFamily="2" charset="0"/>
                <a:ea typeface="Century Gothic"/>
                <a:cs typeface="Calibri" panose="020F0502020204030204" pitchFamily="34" charset="0"/>
              </a:defRPr>
            </a:pPr>
            <a:endParaRPr lang="es-ES"/>
          </a:p>
        </c:txPr>
        <c:crossAx val="412231872"/>
        <c:crosses val="autoZero"/>
        <c:crossBetween val="between"/>
        <c:majorUnit val="0.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5070566297579613"/>
          <c:y val="3.0811149315847275E-2"/>
          <c:w val="0.26353511676162028"/>
          <c:h val="0.48286754588000652"/>
        </c:manualLayout>
      </c:layout>
      <c:pieChart>
        <c:varyColors val="1"/>
        <c:ser>
          <c:idx val="0"/>
          <c:order val="0"/>
          <c:spPr>
            <a:solidFill>
              <a:srgbClr val="072146">
                <a:lumMod val="75000"/>
                <a:lumOff val="25000"/>
              </a:srgbClr>
            </a:solidFill>
            <a:ln w="12591">
              <a:noFill/>
              <a:prstDash val="solid"/>
            </a:ln>
          </c:spPr>
          <c:dPt>
            <c:idx val="0"/>
            <c:bubble3D val="0"/>
            <c:spPr>
              <a:solidFill>
                <a:srgbClr val="004481"/>
              </a:solidFill>
              <a:ln w="12591">
                <a:noFill/>
                <a:prstDash val="solid"/>
              </a:ln>
            </c:spPr>
            <c:extLst>
              <c:ext xmlns:c16="http://schemas.microsoft.com/office/drawing/2014/chart" uri="{C3380CC4-5D6E-409C-BE32-E72D297353CC}">
                <c16:uniqueId val="{00000001-B07B-A148-91B0-BE37594E64CC}"/>
              </c:ext>
            </c:extLst>
          </c:dPt>
          <c:dPt>
            <c:idx val="1"/>
            <c:bubble3D val="0"/>
            <c:spPr>
              <a:solidFill>
                <a:srgbClr val="F8CD51"/>
              </a:solidFill>
              <a:ln w="12591">
                <a:noFill/>
                <a:prstDash val="solid"/>
              </a:ln>
            </c:spPr>
            <c:extLst>
              <c:ext xmlns:c16="http://schemas.microsoft.com/office/drawing/2014/chart" uri="{C3380CC4-5D6E-409C-BE32-E72D297353CC}">
                <c16:uniqueId val="{00000003-B07B-A148-91B0-BE37594E64CC}"/>
              </c:ext>
            </c:extLst>
          </c:dPt>
          <c:dPt>
            <c:idx val="2"/>
            <c:bubble3D val="0"/>
            <c:spPr>
              <a:solidFill>
                <a:srgbClr val="00B050"/>
              </a:solidFill>
              <a:ln w="12591">
                <a:noFill/>
                <a:prstDash val="solid"/>
              </a:ln>
            </c:spPr>
            <c:extLst>
              <c:ext xmlns:c16="http://schemas.microsoft.com/office/drawing/2014/chart" uri="{C3380CC4-5D6E-409C-BE32-E72D297353CC}">
                <c16:uniqueId val="{00000005-B07B-A148-91B0-BE37594E64CC}"/>
              </c:ext>
            </c:extLst>
          </c:dPt>
          <c:dPt>
            <c:idx val="3"/>
            <c:bubble3D val="0"/>
            <c:spPr>
              <a:solidFill>
                <a:srgbClr val="666666"/>
              </a:solidFill>
              <a:ln w="12591">
                <a:noFill/>
                <a:prstDash val="solid"/>
              </a:ln>
            </c:spPr>
            <c:extLst>
              <c:ext xmlns:c16="http://schemas.microsoft.com/office/drawing/2014/chart" uri="{C3380CC4-5D6E-409C-BE32-E72D297353CC}">
                <c16:uniqueId val="{00000007-B07B-A148-91B0-BE37594E64CC}"/>
              </c:ext>
            </c:extLst>
          </c:dPt>
          <c:dPt>
            <c:idx val="4"/>
            <c:bubble3D val="0"/>
            <c:extLst>
              <c:ext xmlns:c16="http://schemas.microsoft.com/office/drawing/2014/chart" uri="{C3380CC4-5D6E-409C-BE32-E72D297353CC}">
                <c16:uniqueId val="{00000008-B07B-A148-91B0-BE37594E64CC}"/>
              </c:ext>
            </c:extLst>
          </c:dPt>
          <c:dLbls>
            <c:dLbl>
              <c:idx val="1"/>
              <c:spPr>
                <a:noFill/>
                <a:ln>
                  <a:noFill/>
                </a:ln>
                <a:effectLst/>
              </c:spPr>
              <c:txPr>
                <a:bodyPr wrap="square" lIns="38100" tIns="19050" rIns="38100" bIns="19050" anchor="ctr">
                  <a:spAutoFit/>
                </a:bodyPr>
                <a:lstStyle/>
                <a:p>
                  <a:pPr>
                    <a:defRPr sz="900">
                      <a:solidFill>
                        <a:schemeClr val="bg1">
                          <a:lumMod val="50000"/>
                        </a:schemeClr>
                      </a:solidFill>
                      <a:latin typeface="BentonSansBBVA Book" pitchFamily="2" charset="77"/>
                    </a:defRPr>
                  </a:pPr>
                  <a:endParaRPr lang="es-ES"/>
                </a:p>
              </c:txPr>
              <c:showLegendKey val="0"/>
              <c:showVal val="1"/>
              <c:showCatName val="0"/>
              <c:showSerName val="0"/>
              <c:showPercent val="0"/>
              <c:showBubbleSize val="0"/>
              <c:extLst>
                <c:ext xmlns:c16="http://schemas.microsoft.com/office/drawing/2014/chart" uri="{C3380CC4-5D6E-409C-BE32-E72D297353CC}">
                  <c16:uniqueId val="{00000003-B07B-A148-91B0-BE37594E64CC}"/>
                </c:ext>
              </c:extLst>
            </c:dLbl>
            <c:dLbl>
              <c:idx val="2"/>
              <c:layout>
                <c:manualLayout>
                  <c:x val="5.4295634450185322E-2"/>
                  <c:y val="4.58176236106271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07B-A148-91B0-BE37594E64CC}"/>
                </c:ext>
              </c:extLst>
            </c:dLbl>
            <c:dLbl>
              <c:idx val="3"/>
              <c:layout>
                <c:manualLayout>
                  <c:x val="3.9435799970126348E-2"/>
                  <c:y val="6.3936629777065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07B-A148-91B0-BE37594E64CC}"/>
                </c:ext>
              </c:extLst>
            </c:dLbl>
            <c:spPr>
              <a:noFill/>
              <a:ln>
                <a:noFill/>
              </a:ln>
              <a:effectLst/>
            </c:spPr>
            <c:txPr>
              <a:bodyPr wrap="square" lIns="38100" tIns="19050" rIns="38100" bIns="19050" anchor="ctr">
                <a:spAutoFit/>
              </a:bodyPr>
              <a:lstStyle/>
              <a:p>
                <a:pPr>
                  <a:defRPr sz="900">
                    <a:latin typeface="BentonSansBBVA Book" pitchFamily="2" charset="77"/>
                  </a:defRPr>
                </a:pPr>
                <a:endParaRPr lang="es-ES"/>
              </a:p>
            </c:txPr>
            <c:showLegendKey val="0"/>
            <c:showVal val="1"/>
            <c:showCatName val="0"/>
            <c:showSerName val="0"/>
            <c:showPercent val="0"/>
            <c:showBubbleSize val="0"/>
            <c:showLeaderLines val="1"/>
            <c:extLst>
              <c:ext xmlns:c15="http://schemas.microsoft.com/office/drawing/2012/chart" uri="{CE6537A1-D6FC-4f65-9D91-7224C49458BB}"/>
            </c:extLst>
          </c:dLbls>
          <c:cat>
            <c:strRef>
              <c:f>Hoja1!$A$3:$A$5</c:f>
              <c:strCache>
                <c:ptCount val="3"/>
                <c:pt idx="0">
                  <c:v>Es necesario priorizar la reintroducción de especies en peligro de extinción en sus hábitats naturales, aunque ello implique restricciones en la agricultura y la ganadería</c:v>
                </c:pt>
                <c:pt idx="1">
                  <c:v>Es necesario priorizar la agricultura y la ganadería, aunque ello pueda afectar la conservación de especies en peligro de extinción</c:v>
                </c:pt>
                <c:pt idx="2">
                  <c:v>Ns/Nc</c:v>
                </c:pt>
              </c:strCache>
            </c:strRef>
          </c:cat>
          <c:val>
            <c:numRef>
              <c:f>Hoja1!$B$3:$B$5</c:f>
              <c:numCache>
                <c:formatCode>0%</c:formatCode>
                <c:ptCount val="3"/>
                <c:pt idx="0">
                  <c:v>0.68</c:v>
                </c:pt>
                <c:pt idx="1">
                  <c:v>0.22</c:v>
                </c:pt>
                <c:pt idx="2">
                  <c:v>0.1</c:v>
                </c:pt>
              </c:numCache>
            </c:numRef>
          </c:val>
          <c:extLst>
            <c:ext xmlns:c16="http://schemas.microsoft.com/office/drawing/2014/chart" uri="{C3380CC4-5D6E-409C-BE32-E72D297353CC}">
              <c16:uniqueId val="{00000009-B07B-A148-91B0-BE37594E64CC}"/>
            </c:ext>
          </c:extLst>
        </c:ser>
        <c:dLbls>
          <c:showLegendKey val="0"/>
          <c:showVal val="0"/>
          <c:showCatName val="0"/>
          <c:showSerName val="0"/>
          <c:showPercent val="0"/>
          <c:showBubbleSize val="0"/>
          <c:showLeaderLines val="1"/>
        </c:dLbls>
        <c:firstSliceAng val="320"/>
      </c:pieChart>
      <c:spPr>
        <a:noFill/>
        <a:ln w="25181">
          <a:noFill/>
        </a:ln>
      </c:spPr>
    </c:plotArea>
    <c:legend>
      <c:legendPos val="r"/>
      <c:layout>
        <c:manualLayout>
          <c:xMode val="edge"/>
          <c:yMode val="edge"/>
          <c:x val="0.43540446109756348"/>
          <c:y val="3.916174192351643E-2"/>
          <c:w val="0.43123057076859111"/>
          <c:h val="0.60477098553888775"/>
        </c:manualLayout>
      </c:layout>
      <c:overlay val="0"/>
      <c:txPr>
        <a:bodyPr/>
        <a:lstStyle/>
        <a:p>
          <a:pPr>
            <a:defRPr sz="900" b="1">
              <a:solidFill>
                <a:srgbClr val="666666"/>
              </a:solidFill>
              <a:latin typeface="+mn-lt"/>
            </a:defRPr>
          </a:pPr>
          <a:endParaRPr lang="es-ES"/>
        </a:p>
      </c:txPr>
    </c:legend>
    <c:plotVisOnly val="1"/>
    <c:dispBlanksAs val="zero"/>
    <c:showDLblsOverMax val="0"/>
  </c:chart>
  <c:spPr>
    <a:noFill/>
    <a:ln>
      <a:noFill/>
    </a:ln>
  </c:spPr>
  <c:txPr>
    <a:bodyPr/>
    <a:lstStyle/>
    <a:p>
      <a:pPr>
        <a:defRPr sz="1100" b="1" i="0" u="none" strike="noStrike" baseline="0">
          <a:solidFill>
            <a:schemeClr val="bg1"/>
          </a:solidFill>
          <a:latin typeface="Calibri" panose="020F0502020204030204" pitchFamily="34" charset="0"/>
          <a:ea typeface="Arial"/>
          <a:cs typeface="Calibri" panose="020F0502020204030204" pitchFamily="34" charset="0"/>
        </a:defRPr>
      </a:pPr>
      <a:endParaRPr lang="es-ES"/>
    </a:p>
  </c:txPr>
  <c:externalData r:id="rId2">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341550253064161"/>
          <c:y val="2.3558486149083738E-2"/>
          <c:w val="0.22799328366076071"/>
          <c:h val="0.85629031270476319"/>
        </c:manualLayout>
      </c:layout>
      <c:barChart>
        <c:barDir val="bar"/>
        <c:grouping val="stacked"/>
        <c:varyColors val="0"/>
        <c:ser>
          <c:idx val="4"/>
          <c:order val="0"/>
          <c:tx>
            <c:strRef>
              <c:f>Hoja1!$B$6</c:f>
              <c:strCache>
                <c:ptCount val="1"/>
                <c:pt idx="0">
                  <c:v>Es necesario priorizar la reintroducción de especies en peligro de extinción en sus hábitats naturales, aunque ello implique restricciones en la agricultura y la ganadería</c:v>
                </c:pt>
              </c:strCache>
            </c:strRef>
          </c:tx>
          <c:spPr>
            <a:solidFill>
              <a:srgbClr val="004481"/>
            </a:solidFill>
            <a:ln w="3175">
              <a:noFill/>
              <a:prstDash val="solid"/>
            </a:ln>
          </c:spPr>
          <c:invertIfNegative val="0"/>
          <c:dPt>
            <c:idx val="0"/>
            <c:invertIfNegative val="0"/>
            <c:bubble3D val="0"/>
            <c:extLst>
              <c:ext xmlns:c16="http://schemas.microsoft.com/office/drawing/2014/chart" uri="{C3380CC4-5D6E-409C-BE32-E72D297353CC}">
                <c16:uniqueId val="{00000000-BF29-A442-BF62-DD218788E4E1}"/>
              </c:ext>
            </c:extLst>
          </c:dPt>
          <c:dPt>
            <c:idx val="1"/>
            <c:invertIfNegative val="0"/>
            <c:bubble3D val="0"/>
            <c:extLst>
              <c:ext xmlns:c16="http://schemas.microsoft.com/office/drawing/2014/chart" uri="{C3380CC4-5D6E-409C-BE32-E72D297353CC}">
                <c16:uniqueId val="{00000001-BF29-A442-BF62-DD218788E4E1}"/>
              </c:ext>
            </c:extLst>
          </c:dPt>
          <c:dPt>
            <c:idx val="2"/>
            <c:invertIfNegative val="0"/>
            <c:bubble3D val="0"/>
            <c:extLst>
              <c:ext xmlns:c16="http://schemas.microsoft.com/office/drawing/2014/chart" uri="{C3380CC4-5D6E-409C-BE32-E72D297353CC}">
                <c16:uniqueId val="{00000002-BF29-A442-BF62-DD218788E4E1}"/>
              </c:ext>
            </c:extLst>
          </c:dPt>
          <c:dPt>
            <c:idx val="3"/>
            <c:invertIfNegative val="0"/>
            <c:bubble3D val="0"/>
            <c:extLst>
              <c:ext xmlns:c16="http://schemas.microsoft.com/office/drawing/2014/chart" uri="{C3380CC4-5D6E-409C-BE32-E72D297353CC}">
                <c16:uniqueId val="{00000003-BF29-A442-BF62-DD218788E4E1}"/>
              </c:ext>
            </c:extLst>
          </c:dPt>
          <c:dPt>
            <c:idx val="4"/>
            <c:invertIfNegative val="0"/>
            <c:bubble3D val="0"/>
            <c:extLst>
              <c:ext xmlns:c16="http://schemas.microsoft.com/office/drawing/2014/chart" uri="{C3380CC4-5D6E-409C-BE32-E72D297353CC}">
                <c16:uniqueId val="{00000004-BF29-A442-BF62-DD218788E4E1}"/>
              </c:ext>
            </c:extLst>
          </c:dPt>
          <c:dPt>
            <c:idx val="6"/>
            <c:invertIfNegative val="0"/>
            <c:bubble3D val="0"/>
            <c:extLst>
              <c:ext xmlns:c16="http://schemas.microsoft.com/office/drawing/2014/chart" uri="{C3380CC4-5D6E-409C-BE32-E72D297353CC}">
                <c16:uniqueId val="{00000005-BF29-A442-BF62-DD218788E4E1}"/>
              </c:ext>
            </c:extLst>
          </c:dPt>
          <c:dLbls>
            <c:spPr>
              <a:noFill/>
              <a:ln>
                <a:noFill/>
              </a:ln>
              <a:effectLst/>
            </c:spPr>
            <c:txPr>
              <a:bodyPr wrap="square" lIns="38100" tIns="19050" rIns="38100" bIns="19050" anchor="ctr">
                <a:spAutoFit/>
              </a:bodyPr>
              <a:lstStyle/>
              <a:p>
                <a:pPr>
                  <a:defRPr sz="800">
                    <a:solidFill>
                      <a:schemeClr val="bg1"/>
                    </a:solidFill>
                    <a:latin typeface="+mj-lt"/>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Hoja1!$C$6:$AK$6</c:f>
              <c:numCache>
                <c:formatCode>0%</c:formatCode>
                <c:ptCount val="21"/>
                <c:pt idx="0">
                  <c:v>0.56000000000000005</c:v>
                </c:pt>
                <c:pt idx="1">
                  <c:v>0.68</c:v>
                </c:pt>
                <c:pt idx="2">
                  <c:v>0.82</c:v>
                </c:pt>
                <c:pt idx="4">
                  <c:v>0.56999999999999995</c:v>
                </c:pt>
                <c:pt idx="5">
                  <c:v>0.64</c:v>
                </c:pt>
                <c:pt idx="6">
                  <c:v>0.79</c:v>
                </c:pt>
                <c:pt idx="8">
                  <c:v>0.72</c:v>
                </c:pt>
                <c:pt idx="9">
                  <c:v>0.75</c:v>
                </c:pt>
                <c:pt idx="10">
                  <c:v>0.61</c:v>
                </c:pt>
                <c:pt idx="12">
                  <c:v>0.51</c:v>
                </c:pt>
                <c:pt idx="13">
                  <c:v>0.66</c:v>
                </c:pt>
                <c:pt idx="14">
                  <c:v>0.71</c:v>
                </c:pt>
                <c:pt idx="15">
                  <c:v>0.76</c:v>
                </c:pt>
                <c:pt idx="16">
                  <c:v>0.77</c:v>
                </c:pt>
                <c:pt idx="17">
                  <c:v>0.83</c:v>
                </c:pt>
                <c:pt idx="19">
                  <c:v>0.67</c:v>
                </c:pt>
                <c:pt idx="20">
                  <c:v>0.7</c:v>
                </c:pt>
              </c:numCache>
            </c:numRef>
          </c:val>
          <c:extLst>
            <c:ext xmlns:c16="http://schemas.microsoft.com/office/drawing/2014/chart" uri="{C3380CC4-5D6E-409C-BE32-E72D297353CC}">
              <c16:uniqueId val="{00000006-BF29-A442-BF62-DD218788E4E1}"/>
            </c:ext>
          </c:extLst>
        </c:ser>
        <c:ser>
          <c:idx val="0"/>
          <c:order val="1"/>
          <c:tx>
            <c:strRef>
              <c:f>Hoja1!$B$7</c:f>
              <c:strCache>
                <c:ptCount val="1"/>
                <c:pt idx="0">
                  <c:v>Es necesario priorizar la agricultura y la ganadería, aunque ello pueda afectar la conservación de especies en peligro de extinción</c:v>
                </c:pt>
              </c:strCache>
            </c:strRef>
          </c:tx>
          <c:spPr>
            <a:solidFill>
              <a:srgbClr val="F8CD51"/>
            </a:solidFill>
            <a:ln w="3175">
              <a:noFill/>
            </a:ln>
          </c:spPr>
          <c:invertIfNegative val="0"/>
          <c:dLbls>
            <c:dLbl>
              <c:idx val="2"/>
              <c:numFmt formatCode="0%" sourceLinked="0"/>
              <c:spPr>
                <a:noFill/>
                <a:ln>
                  <a:noFill/>
                </a:ln>
                <a:effectLst/>
              </c:spPr>
              <c:txPr>
                <a:bodyPr wrap="square" lIns="38100" tIns="19050" rIns="38100" bIns="19050" anchor="ctr">
                  <a:noAutofit/>
                </a:bodyPr>
                <a:lstStyle/>
                <a:p>
                  <a:pPr>
                    <a:defRPr sz="800">
                      <a:solidFill>
                        <a:srgbClr val="666666"/>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BF29-A442-BF62-DD218788E4E1}"/>
                </c:ext>
              </c:extLst>
            </c:dLbl>
            <c:numFmt formatCode="0%" sourceLinked="0"/>
            <c:spPr>
              <a:noFill/>
              <a:ln>
                <a:noFill/>
              </a:ln>
              <a:effectLst/>
            </c:spPr>
            <c:txPr>
              <a:bodyPr wrap="square" lIns="38100" tIns="19050" rIns="38100" bIns="19050" anchor="ctr">
                <a:spAutoFit/>
              </a:bodyPr>
              <a:lstStyle/>
              <a:p>
                <a:pPr>
                  <a:defRPr sz="800">
                    <a:solidFill>
                      <a:srgbClr val="666666"/>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Hoja1!$C$7:$AK$7</c:f>
              <c:numCache>
                <c:formatCode>0%</c:formatCode>
                <c:ptCount val="21"/>
                <c:pt idx="0">
                  <c:v>0.35</c:v>
                </c:pt>
                <c:pt idx="1">
                  <c:v>0.22</c:v>
                </c:pt>
                <c:pt idx="2">
                  <c:v>0.12</c:v>
                </c:pt>
                <c:pt idx="4">
                  <c:v>0.3</c:v>
                </c:pt>
                <c:pt idx="5">
                  <c:v>0.26</c:v>
                </c:pt>
                <c:pt idx="6">
                  <c:v>0.14000000000000001</c:v>
                </c:pt>
                <c:pt idx="8">
                  <c:v>0.19</c:v>
                </c:pt>
                <c:pt idx="9">
                  <c:v>0.2</c:v>
                </c:pt>
                <c:pt idx="10">
                  <c:v>0.26</c:v>
                </c:pt>
                <c:pt idx="12">
                  <c:v>0.32</c:v>
                </c:pt>
                <c:pt idx="13">
                  <c:v>0.22</c:v>
                </c:pt>
                <c:pt idx="14">
                  <c:v>0.2</c:v>
                </c:pt>
                <c:pt idx="15">
                  <c:v>0.17</c:v>
                </c:pt>
                <c:pt idx="16">
                  <c:v>0.19</c:v>
                </c:pt>
                <c:pt idx="17">
                  <c:v>0.15</c:v>
                </c:pt>
                <c:pt idx="19">
                  <c:v>0.22</c:v>
                </c:pt>
                <c:pt idx="20">
                  <c:v>0.22</c:v>
                </c:pt>
              </c:numCache>
            </c:numRef>
          </c:val>
          <c:extLst>
            <c:ext xmlns:c16="http://schemas.microsoft.com/office/drawing/2014/chart" uri="{C3380CC4-5D6E-409C-BE32-E72D297353CC}">
              <c16:uniqueId val="{00000008-BF29-A442-BF62-DD218788E4E1}"/>
            </c:ext>
          </c:extLst>
        </c:ser>
        <c:ser>
          <c:idx val="1"/>
          <c:order val="2"/>
          <c:tx>
            <c:strRef>
              <c:f>Hoja1!$B$8</c:f>
              <c:strCache>
                <c:ptCount val="1"/>
                <c:pt idx="0">
                  <c:v>Ns/Nc</c:v>
                </c:pt>
              </c:strCache>
            </c:strRef>
          </c:tx>
          <c:spPr>
            <a:solidFill>
              <a:srgbClr val="00B050"/>
            </a:solidFill>
            <a:ln w="3175">
              <a:noFill/>
            </a:ln>
          </c:spPr>
          <c:invertIfNegative val="0"/>
          <c:dLbls>
            <c:dLbl>
              <c:idx val="5"/>
              <c:layout>
                <c:manualLayout>
                  <c:x val="-1.5371136080668286E-3"/>
                  <c:y val="3.22666782521838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F29-A442-BF62-DD218788E4E1}"/>
                </c:ext>
              </c:extLst>
            </c:dLbl>
            <c:dLbl>
              <c:idx val="13"/>
              <c:layout>
                <c:manualLayout>
                  <c:x val="7.6855680403338051E-3"/>
                  <c:y val="-1.1797872164973581E-3"/>
                </c:manualLayout>
              </c:layout>
              <c:numFmt formatCode="0%" sourceLinked="0"/>
              <c:spPr>
                <a:noFill/>
                <a:ln>
                  <a:noFill/>
                </a:ln>
                <a:effectLst/>
              </c:spPr>
              <c:txPr>
                <a:bodyPr wrap="square" lIns="38100" tIns="19050" rIns="38100" bIns="19050" anchor="ctr">
                  <a:noAutofit/>
                </a:bodyPr>
                <a:lstStyle/>
                <a:p>
                  <a:pPr>
                    <a:defRPr sz="800">
                      <a:solidFill>
                        <a:schemeClr val="bg1"/>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extLst>
                <c:ext xmlns:c15="http://schemas.microsoft.com/office/drawing/2012/chart" uri="{CE6537A1-D6FC-4f65-9D91-7224C49458BB}">
                  <c15:layout>
                    <c:manualLayout>
                      <c:w val="3.0650045344851436E-2"/>
                      <c:h val="1.8914506125035348E-2"/>
                    </c:manualLayout>
                  </c15:layout>
                </c:ext>
                <c:ext xmlns:c16="http://schemas.microsoft.com/office/drawing/2014/chart" uri="{C3380CC4-5D6E-409C-BE32-E72D297353CC}">
                  <c16:uniqueId val="{0000000A-BF29-A442-BF62-DD218788E4E1}"/>
                </c:ext>
              </c:extLst>
            </c:dLbl>
            <c:dLbl>
              <c:idx val="15"/>
              <c:layout>
                <c:manualLayout>
                  <c:x val="-1.5371136080668286E-3"/>
                  <c:y val="-6.453335650436527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F29-A442-BF62-DD218788E4E1}"/>
                </c:ext>
              </c:extLst>
            </c:dLbl>
            <c:numFmt formatCode="0%" sourceLinked="0"/>
            <c:spPr>
              <a:noFill/>
              <a:ln>
                <a:noFill/>
              </a:ln>
              <a:effectLst/>
            </c:spPr>
            <c:txPr>
              <a:bodyPr wrap="square" lIns="38100" tIns="19050" rIns="38100" bIns="19050" anchor="ctr">
                <a:spAutoFit/>
              </a:bodyPr>
              <a:lstStyle/>
              <a:p>
                <a:pPr>
                  <a:defRPr sz="800">
                    <a:solidFill>
                      <a:schemeClr val="bg1"/>
                    </a:solidFill>
                    <a:latin typeface="BBVABentonSans" panose="00000000000000020000" pitchFamily="2" charset="0"/>
                    <a:cs typeface="Calibri" panose="020F0502020204030204" pitchFamily="34" charset="0"/>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Hoja1!$C$4:$AK$5</c:f>
              <c:multiLvlStrCache>
                <c:ptCount val="21"/>
                <c:lvl>
                  <c:pt idx="0">
                    <c:v>Derecha (7-10)</c:v>
                  </c:pt>
                  <c:pt idx="1">
                    <c:v>Centro (4-6)</c:v>
                  </c:pt>
                  <c:pt idx="2">
                    <c:v>Izquierda (0-3)</c:v>
                  </c:pt>
                  <c:pt idx="4">
                    <c:v>Alta (7-10)</c:v>
                  </c:pt>
                  <c:pt idx="5">
                    <c:v>Media (4-6)</c:v>
                  </c:pt>
                  <c:pt idx="6">
                    <c:v>Baja (0-3)</c:v>
                  </c:pt>
                  <c:pt idx="8">
                    <c:v>Terciarios</c:v>
                  </c:pt>
                  <c:pt idx="9">
                    <c:v>Secundarios</c:v>
                  </c:pt>
                  <c:pt idx="10">
                    <c:v>Primarios</c:v>
                  </c:pt>
                  <c:pt idx="12">
                    <c:v>65 y más</c:v>
                  </c:pt>
                  <c:pt idx="13">
                    <c:v>55-64</c:v>
                  </c:pt>
                  <c:pt idx="14">
                    <c:v>45-54</c:v>
                  </c:pt>
                  <c:pt idx="15">
                    <c:v>35-44</c:v>
                  </c:pt>
                  <c:pt idx="16">
                    <c:v>25-34</c:v>
                  </c:pt>
                  <c:pt idx="17">
                    <c:v>18-24</c:v>
                  </c:pt>
                  <c:pt idx="19">
                    <c:v>Mujer</c:v>
                  </c:pt>
                  <c:pt idx="20">
                    <c:v>Hombre</c:v>
                  </c:pt>
                </c:lvl>
                <c:lvl>
                  <c:pt idx="0">
                    <c:v>Ideología</c:v>
                  </c:pt>
                  <c:pt idx="4">
                    <c:v>Religiosidad</c:v>
                  </c:pt>
                  <c:pt idx="8">
                    <c:v>Estudios</c:v>
                  </c:pt>
                  <c:pt idx="12">
                    <c:v>Edad</c:v>
                  </c:pt>
                  <c:pt idx="19">
                    <c:v>Sexo</c:v>
                  </c:pt>
                </c:lvl>
              </c:multiLvlStrCache>
            </c:multiLvlStrRef>
          </c:cat>
          <c:val>
            <c:numRef>
              <c:f>Hoja1!$C$8:$AK$8</c:f>
              <c:numCache>
                <c:formatCode>0%</c:formatCode>
                <c:ptCount val="21"/>
                <c:pt idx="0">
                  <c:v>0.09</c:v>
                </c:pt>
                <c:pt idx="1">
                  <c:v>0.1</c:v>
                </c:pt>
                <c:pt idx="2">
                  <c:v>0.06</c:v>
                </c:pt>
                <c:pt idx="4">
                  <c:v>0.13</c:v>
                </c:pt>
                <c:pt idx="5">
                  <c:v>0.1</c:v>
                </c:pt>
                <c:pt idx="6">
                  <c:v>7.0000000000000007E-2</c:v>
                </c:pt>
                <c:pt idx="8">
                  <c:v>0.09</c:v>
                </c:pt>
                <c:pt idx="9">
                  <c:v>0.05</c:v>
                </c:pt>
                <c:pt idx="10">
                  <c:v>0.13</c:v>
                </c:pt>
                <c:pt idx="12">
                  <c:v>0.17</c:v>
                </c:pt>
                <c:pt idx="13">
                  <c:v>0.12</c:v>
                </c:pt>
                <c:pt idx="14">
                  <c:v>0.08</c:v>
                </c:pt>
                <c:pt idx="15">
                  <c:v>7.0000000000000007E-2</c:v>
                </c:pt>
                <c:pt idx="16">
                  <c:v>0.04</c:v>
                </c:pt>
                <c:pt idx="17">
                  <c:v>0.02</c:v>
                </c:pt>
                <c:pt idx="19">
                  <c:v>0.11</c:v>
                </c:pt>
                <c:pt idx="20">
                  <c:v>0.08</c:v>
                </c:pt>
              </c:numCache>
            </c:numRef>
          </c:val>
          <c:extLst>
            <c:ext xmlns:c16="http://schemas.microsoft.com/office/drawing/2014/chart" uri="{C3380CC4-5D6E-409C-BE32-E72D297353CC}">
              <c16:uniqueId val="{0000000C-BF29-A442-BF62-DD218788E4E1}"/>
            </c:ext>
          </c:extLst>
        </c:ser>
        <c:dLbls>
          <c:showLegendKey val="0"/>
          <c:showVal val="1"/>
          <c:showCatName val="0"/>
          <c:showSerName val="0"/>
          <c:showPercent val="0"/>
          <c:showBubbleSize val="0"/>
        </c:dLbls>
        <c:gapWidth val="60"/>
        <c:overlap val="100"/>
        <c:axId val="412231872"/>
        <c:axId val="412232264"/>
      </c:barChart>
      <c:catAx>
        <c:axId val="412231872"/>
        <c:scaling>
          <c:orientation val="minMax"/>
        </c:scaling>
        <c:delete val="0"/>
        <c:axPos val="l"/>
        <c:numFmt formatCode="General" sourceLinked="1"/>
        <c:majorTickMark val="out"/>
        <c:minorTickMark val="none"/>
        <c:tickLblPos val="nextTo"/>
        <c:spPr>
          <a:ln w="3175"/>
        </c:spPr>
        <c:txPr>
          <a:bodyPr/>
          <a:lstStyle/>
          <a:p>
            <a:pPr>
              <a:defRPr sz="800" b="1">
                <a:solidFill>
                  <a:srgbClr val="666666"/>
                </a:solidFill>
                <a:latin typeface="BBVABentonSans" panose="00000000000000020000" pitchFamily="2" charset="0"/>
                <a:cs typeface="Calibri" panose="020F0502020204030204" pitchFamily="34" charset="0"/>
              </a:defRPr>
            </a:pPr>
            <a:endParaRPr lang="es-ES"/>
          </a:p>
        </c:txPr>
        <c:crossAx val="412232264"/>
        <c:crosses val="autoZero"/>
        <c:auto val="1"/>
        <c:lblAlgn val="ctr"/>
        <c:lblOffset val="100"/>
        <c:noMultiLvlLbl val="0"/>
      </c:catAx>
      <c:valAx>
        <c:axId val="412232264"/>
        <c:scaling>
          <c:orientation val="minMax"/>
          <c:max val="1"/>
          <c:min val="0"/>
        </c:scaling>
        <c:delete val="0"/>
        <c:axPos val="b"/>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600" b="0" i="0" u="none" strike="noStrike" baseline="0">
                <a:solidFill>
                  <a:srgbClr val="666666"/>
                </a:solidFill>
                <a:latin typeface="BBVABentonSans" panose="00000000000000020000" pitchFamily="2" charset="0"/>
                <a:ea typeface="Century Gothic"/>
                <a:cs typeface="Calibri" panose="020F0502020204030204" pitchFamily="34" charset="0"/>
              </a:defRPr>
            </a:pPr>
            <a:endParaRPr lang="es-ES"/>
          </a:p>
        </c:txPr>
        <c:crossAx val="412231872"/>
        <c:crosses val="autoZero"/>
        <c:crossBetween val="between"/>
        <c:majorUnit val="0.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7429269170100781E-2"/>
          <c:y val="2.2321391609607472E-2"/>
          <c:w val="0.92934650921199802"/>
          <c:h val="0.63390907319775247"/>
        </c:manualLayout>
      </c:layout>
      <c:barChart>
        <c:barDir val="col"/>
        <c:grouping val="stacked"/>
        <c:varyColors val="0"/>
        <c:ser>
          <c:idx val="0"/>
          <c:order val="0"/>
          <c:tx>
            <c:strRef>
              <c:f>Hoja1!$A$2</c:f>
              <c:strCache>
                <c:ptCount val="1"/>
                <c:pt idx="0">
                  <c:v>8 a 10</c:v>
                </c:pt>
              </c:strCache>
            </c:strRef>
          </c:tx>
          <c:spPr>
            <a:solidFill>
              <a:srgbClr val="004481"/>
            </a:solidFill>
            <a:ln>
              <a:noFill/>
            </a:ln>
          </c:spPr>
          <c:invertIfNegative val="0"/>
          <c:dLbls>
            <c:spPr>
              <a:noFill/>
              <a:ln>
                <a:noFill/>
              </a:ln>
              <a:effectLst/>
            </c:spPr>
            <c:txPr>
              <a:bodyPr wrap="square" lIns="38100" tIns="19050" rIns="38100" bIns="19050" anchor="ctr">
                <a:spAutoFit/>
              </a:bodyPr>
              <a:lstStyle/>
              <a:p>
                <a:pPr>
                  <a:defRPr sz="8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5"/>
                <c:pt idx="0">
                  <c:v>El SEPRONA (Servicio de Protección de la Naturaleza de la Guardia Civil)</c:v>
                </c:pt>
                <c:pt idx="1">
                  <c:v>Las asociaciones de protección de los animales</c:v>
                </c:pt>
                <c:pt idx="2">
                  <c:v>Las organizaciones ecologistas</c:v>
                </c:pt>
                <c:pt idx="3">
                  <c:v>La Fiscalía de Medio Ambiente</c:v>
                </c:pt>
                <c:pt idx="4">
                  <c:v>El Ministerio de Transición Ecológica</c:v>
                </c:pt>
              </c:strCache>
            </c:strRef>
          </c:cat>
          <c:val>
            <c:numRef>
              <c:f>Hoja1!$B$2:$F$2</c:f>
              <c:numCache>
                <c:formatCode>0%</c:formatCode>
                <c:ptCount val="5"/>
                <c:pt idx="0">
                  <c:v>0.47978099999999996</c:v>
                </c:pt>
                <c:pt idx="1">
                  <c:v>0.45687499999999998</c:v>
                </c:pt>
                <c:pt idx="2">
                  <c:v>0.34042099999999997</c:v>
                </c:pt>
                <c:pt idx="3">
                  <c:v>0.17857800000000001</c:v>
                </c:pt>
                <c:pt idx="4">
                  <c:v>0.17460599999999998</c:v>
                </c:pt>
              </c:numCache>
            </c:numRef>
          </c:val>
          <c:extLst>
            <c:ext xmlns:c16="http://schemas.microsoft.com/office/drawing/2014/chart" uri="{C3380CC4-5D6E-409C-BE32-E72D297353CC}">
              <c16:uniqueId val="{00000000-953B-CD41-8A9C-00B8C08944A1}"/>
            </c:ext>
          </c:extLst>
        </c:ser>
        <c:ser>
          <c:idx val="1"/>
          <c:order val="1"/>
          <c:tx>
            <c:strRef>
              <c:f>Hoja1!$A$3</c:f>
              <c:strCache>
                <c:ptCount val="1"/>
                <c:pt idx="0">
                  <c:v>6 a 7</c:v>
                </c:pt>
              </c:strCache>
            </c:strRef>
          </c:tx>
          <c:spPr>
            <a:solidFill>
              <a:srgbClr val="5BBEFF"/>
            </a:solidFill>
          </c:spPr>
          <c:invertIfNegative val="0"/>
          <c:dLbls>
            <c:spPr>
              <a:noFill/>
              <a:ln>
                <a:noFill/>
              </a:ln>
              <a:effectLst/>
            </c:spPr>
            <c:txPr>
              <a:bodyPr wrap="square" lIns="38100" tIns="19050" rIns="38100" bIns="19050" anchor="ctr">
                <a:spAutoFit/>
              </a:bodyPr>
              <a:lstStyle/>
              <a:p>
                <a:pPr>
                  <a:defRPr sz="8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5"/>
                <c:pt idx="0">
                  <c:v>El SEPRONA (Servicio de Protección de la Naturaleza de la Guardia Civil)</c:v>
                </c:pt>
                <c:pt idx="1">
                  <c:v>Las asociaciones de protección de los animales</c:v>
                </c:pt>
                <c:pt idx="2">
                  <c:v>Las organizaciones ecologistas</c:v>
                </c:pt>
                <c:pt idx="3">
                  <c:v>La Fiscalía de Medio Ambiente</c:v>
                </c:pt>
                <c:pt idx="4">
                  <c:v>El Ministerio de Transición Ecológica</c:v>
                </c:pt>
              </c:strCache>
            </c:strRef>
          </c:cat>
          <c:val>
            <c:numRef>
              <c:f>Hoja1!$B$3:$F$3</c:f>
              <c:numCache>
                <c:formatCode>0%</c:formatCode>
                <c:ptCount val="5"/>
                <c:pt idx="0">
                  <c:v>0.247226</c:v>
                </c:pt>
                <c:pt idx="1">
                  <c:v>0.24944</c:v>
                </c:pt>
                <c:pt idx="2">
                  <c:v>0.25569199999999997</c:v>
                </c:pt>
                <c:pt idx="3">
                  <c:v>0.22129599999999999</c:v>
                </c:pt>
                <c:pt idx="4">
                  <c:v>0.21703299999999998</c:v>
                </c:pt>
              </c:numCache>
            </c:numRef>
          </c:val>
          <c:extLst>
            <c:ext xmlns:c16="http://schemas.microsoft.com/office/drawing/2014/chart" uri="{C3380CC4-5D6E-409C-BE32-E72D297353CC}">
              <c16:uniqueId val="{00000001-953B-CD41-8A9C-00B8C08944A1}"/>
            </c:ext>
          </c:extLst>
        </c:ser>
        <c:ser>
          <c:idx val="2"/>
          <c:order val="2"/>
          <c:tx>
            <c:strRef>
              <c:f>Hoja1!$A$4</c:f>
              <c:strCache>
                <c:ptCount val="1"/>
                <c:pt idx="0">
                  <c:v>5</c:v>
                </c:pt>
              </c:strCache>
            </c:strRef>
          </c:tx>
          <c:spPr>
            <a:solidFill>
              <a:srgbClr val="48AE64"/>
            </a:solidFill>
          </c:spPr>
          <c:invertIfNegative val="0"/>
          <c:dLbls>
            <c:spPr>
              <a:noFill/>
              <a:ln>
                <a:noFill/>
              </a:ln>
              <a:effectLst/>
            </c:spPr>
            <c:txPr>
              <a:bodyPr wrap="square" lIns="38100" tIns="19050" rIns="38100" bIns="19050" anchor="ctr">
                <a:spAutoFit/>
              </a:bodyPr>
              <a:lstStyle/>
              <a:p>
                <a:pPr>
                  <a:defRPr sz="8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5"/>
                <c:pt idx="0">
                  <c:v>El SEPRONA (Servicio de Protección de la Naturaleza de la Guardia Civil)</c:v>
                </c:pt>
                <c:pt idx="1">
                  <c:v>Las asociaciones de protección de los animales</c:v>
                </c:pt>
                <c:pt idx="2">
                  <c:v>Las organizaciones ecologistas</c:v>
                </c:pt>
                <c:pt idx="3">
                  <c:v>La Fiscalía de Medio Ambiente</c:v>
                </c:pt>
                <c:pt idx="4">
                  <c:v>El Ministerio de Transición Ecológica</c:v>
                </c:pt>
              </c:strCache>
            </c:strRef>
          </c:cat>
          <c:val>
            <c:numRef>
              <c:f>Hoja1!$B$4:$F$4</c:f>
              <c:numCache>
                <c:formatCode>0%</c:formatCode>
                <c:ptCount val="5"/>
                <c:pt idx="0">
                  <c:v>0.116882</c:v>
                </c:pt>
                <c:pt idx="1">
                  <c:v>0.12984199999999999</c:v>
                </c:pt>
                <c:pt idx="2">
                  <c:v>0.144676</c:v>
                </c:pt>
                <c:pt idx="3">
                  <c:v>0.19802299999999998</c:v>
                </c:pt>
                <c:pt idx="4">
                  <c:v>0.171685</c:v>
                </c:pt>
              </c:numCache>
            </c:numRef>
          </c:val>
          <c:extLst>
            <c:ext xmlns:c16="http://schemas.microsoft.com/office/drawing/2014/chart" uri="{C3380CC4-5D6E-409C-BE32-E72D297353CC}">
              <c16:uniqueId val="{00000002-953B-CD41-8A9C-00B8C08944A1}"/>
            </c:ext>
          </c:extLst>
        </c:ser>
        <c:ser>
          <c:idx val="3"/>
          <c:order val="3"/>
          <c:tx>
            <c:strRef>
              <c:f>Hoja1!$A$5</c:f>
              <c:strCache>
                <c:ptCount val="1"/>
                <c:pt idx="0">
                  <c:v>3 a 4</c:v>
                </c:pt>
              </c:strCache>
            </c:strRef>
          </c:tx>
          <c:spPr>
            <a:solidFill>
              <a:srgbClr val="F8CD51"/>
            </a:solidFill>
          </c:spPr>
          <c:invertIfNegative val="0"/>
          <c:dLbls>
            <c:spPr>
              <a:noFill/>
              <a:ln>
                <a:noFill/>
              </a:ln>
              <a:effectLst/>
            </c:spPr>
            <c:txPr>
              <a:bodyPr wrap="square" lIns="38100" tIns="19050" rIns="38100" bIns="19050" anchor="ctr">
                <a:spAutoFit/>
              </a:bodyPr>
              <a:lstStyle/>
              <a:p>
                <a:pPr>
                  <a:defRPr sz="900" b="1">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5"/>
                <c:pt idx="0">
                  <c:v>El SEPRONA (Servicio de Protección de la Naturaleza de la Guardia Civil)</c:v>
                </c:pt>
                <c:pt idx="1">
                  <c:v>Las asociaciones de protección de los animales</c:v>
                </c:pt>
                <c:pt idx="2">
                  <c:v>Las organizaciones ecologistas</c:v>
                </c:pt>
                <c:pt idx="3">
                  <c:v>La Fiscalía de Medio Ambiente</c:v>
                </c:pt>
                <c:pt idx="4">
                  <c:v>El Ministerio de Transición Ecológica</c:v>
                </c:pt>
              </c:strCache>
            </c:strRef>
          </c:cat>
          <c:val>
            <c:numRef>
              <c:f>Hoja1!$B$5:$F$5</c:f>
              <c:numCache>
                <c:formatCode>0%</c:formatCode>
                <c:ptCount val="5"/>
                <c:pt idx="0">
                  <c:v>4.9926000000000005E-2</c:v>
                </c:pt>
                <c:pt idx="1">
                  <c:v>4.9454000000000005E-2</c:v>
                </c:pt>
                <c:pt idx="2">
                  <c:v>8.0592999999999998E-2</c:v>
                </c:pt>
                <c:pt idx="3">
                  <c:v>0.11259000000000001</c:v>
                </c:pt>
                <c:pt idx="4">
                  <c:v>0.1168</c:v>
                </c:pt>
              </c:numCache>
            </c:numRef>
          </c:val>
          <c:extLst>
            <c:ext xmlns:c16="http://schemas.microsoft.com/office/drawing/2014/chart" uri="{C3380CC4-5D6E-409C-BE32-E72D297353CC}">
              <c16:uniqueId val="{00000003-953B-CD41-8A9C-00B8C08944A1}"/>
            </c:ext>
          </c:extLst>
        </c:ser>
        <c:ser>
          <c:idx val="4"/>
          <c:order val="4"/>
          <c:tx>
            <c:strRef>
              <c:f>Hoja1!$A$6</c:f>
              <c:strCache>
                <c:ptCount val="1"/>
                <c:pt idx="0">
                  <c:v>0 a 2</c:v>
                </c:pt>
              </c:strCache>
            </c:strRef>
          </c:tx>
          <c:spPr>
            <a:solidFill>
              <a:srgbClr val="AD53A1"/>
            </a:solidFill>
          </c:spPr>
          <c:invertIfNegative val="0"/>
          <c:dLbls>
            <c:spPr>
              <a:noFill/>
              <a:ln>
                <a:noFill/>
              </a:ln>
              <a:effectLst/>
            </c:spPr>
            <c:txPr>
              <a:bodyPr wrap="square" lIns="38100" tIns="19050" rIns="38100" bIns="19050" anchor="ctr">
                <a:spAutoFit/>
              </a:bodyPr>
              <a:lstStyle/>
              <a:p>
                <a:pPr>
                  <a:defRPr sz="9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5"/>
                <c:pt idx="0">
                  <c:v>El SEPRONA (Servicio de Protección de la Naturaleza de la Guardia Civil)</c:v>
                </c:pt>
                <c:pt idx="1">
                  <c:v>Las asociaciones de protección de los animales</c:v>
                </c:pt>
                <c:pt idx="2">
                  <c:v>Las organizaciones ecologistas</c:v>
                </c:pt>
                <c:pt idx="3">
                  <c:v>La Fiscalía de Medio Ambiente</c:v>
                </c:pt>
                <c:pt idx="4">
                  <c:v>El Ministerio de Transición Ecológica</c:v>
                </c:pt>
              </c:strCache>
            </c:strRef>
          </c:cat>
          <c:val>
            <c:numRef>
              <c:f>Hoja1!$B$6:$F$6</c:f>
              <c:numCache>
                <c:formatCode>0%</c:formatCode>
                <c:ptCount val="5"/>
                <c:pt idx="0">
                  <c:v>6.608E-2</c:v>
                </c:pt>
                <c:pt idx="1">
                  <c:v>9.0510999999999994E-2</c:v>
                </c:pt>
                <c:pt idx="2">
                  <c:v>0.15030099999999999</c:v>
                </c:pt>
                <c:pt idx="3">
                  <c:v>0.19136900000000001</c:v>
                </c:pt>
                <c:pt idx="4">
                  <c:v>0.23970900000000001</c:v>
                </c:pt>
              </c:numCache>
            </c:numRef>
          </c:val>
          <c:extLst>
            <c:ext xmlns:c16="http://schemas.microsoft.com/office/drawing/2014/chart" uri="{C3380CC4-5D6E-409C-BE32-E72D297353CC}">
              <c16:uniqueId val="{00000004-953B-CD41-8A9C-00B8C08944A1}"/>
            </c:ext>
          </c:extLst>
        </c:ser>
        <c:ser>
          <c:idx val="5"/>
          <c:order val="5"/>
          <c:tx>
            <c:strRef>
              <c:f>Hoja1!$A$7</c:f>
              <c:strCache>
                <c:ptCount val="1"/>
                <c:pt idx="0">
                  <c:v>Ns/Nc</c:v>
                </c:pt>
              </c:strCache>
            </c:strRef>
          </c:tx>
          <c:spPr>
            <a:solidFill>
              <a:srgbClr val="666666"/>
            </a:solidFill>
          </c:spPr>
          <c:invertIfNegative val="0"/>
          <c:dLbls>
            <c:spPr>
              <a:noFill/>
              <a:ln>
                <a:noFill/>
              </a:ln>
              <a:effectLst/>
            </c:spPr>
            <c:txPr>
              <a:bodyPr wrap="square" lIns="38100" tIns="19050" rIns="38100" bIns="19050" anchor="ctr">
                <a:spAutoFit/>
              </a:bodyPr>
              <a:lstStyle/>
              <a:p>
                <a:pPr>
                  <a:defRPr sz="900" b="1">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5"/>
                <c:pt idx="0">
                  <c:v>El SEPRONA (Servicio de Protección de la Naturaleza de la Guardia Civil)</c:v>
                </c:pt>
                <c:pt idx="1">
                  <c:v>Las asociaciones de protección de los animales</c:v>
                </c:pt>
                <c:pt idx="2">
                  <c:v>Las organizaciones ecologistas</c:v>
                </c:pt>
                <c:pt idx="3">
                  <c:v>La Fiscalía de Medio Ambiente</c:v>
                </c:pt>
                <c:pt idx="4">
                  <c:v>El Ministerio de Transición Ecológica</c:v>
                </c:pt>
              </c:strCache>
            </c:strRef>
          </c:cat>
          <c:val>
            <c:numRef>
              <c:f>Hoja1!$B$7:$F$7</c:f>
              <c:numCache>
                <c:formatCode>0%</c:formatCode>
                <c:ptCount val="5"/>
                <c:pt idx="0">
                  <c:v>4.0104000000000001E-2</c:v>
                </c:pt>
                <c:pt idx="1">
                  <c:v>2.3878E-2</c:v>
                </c:pt>
                <c:pt idx="2">
                  <c:v>2.8317000000000002E-2</c:v>
                </c:pt>
                <c:pt idx="3">
                  <c:v>9.814500000000001E-2</c:v>
                </c:pt>
                <c:pt idx="4">
                  <c:v>8.0166000000000001E-2</c:v>
                </c:pt>
              </c:numCache>
            </c:numRef>
          </c:val>
          <c:extLst>
            <c:ext xmlns:c16="http://schemas.microsoft.com/office/drawing/2014/chart" uri="{C3380CC4-5D6E-409C-BE32-E72D297353CC}">
              <c16:uniqueId val="{00000009-953B-CD41-8A9C-00B8C08944A1}"/>
            </c:ext>
          </c:extLst>
        </c:ser>
        <c:dLbls>
          <c:showLegendKey val="0"/>
          <c:showVal val="0"/>
          <c:showCatName val="0"/>
          <c:showSerName val="0"/>
          <c:showPercent val="0"/>
          <c:showBubbleSize val="0"/>
        </c:dLbls>
        <c:gapWidth val="100"/>
        <c:overlap val="100"/>
        <c:axId val="92958080"/>
        <c:axId val="92956544"/>
      </c:barChart>
      <c:valAx>
        <c:axId val="92956544"/>
        <c:scaling>
          <c:orientation val="minMax"/>
          <c:max val="1"/>
          <c:min val="0"/>
        </c:scaling>
        <c:delete val="0"/>
        <c:axPos val="l"/>
        <c:majorGridlines>
          <c:spPr>
            <a:ln>
              <a:solidFill>
                <a:srgbClr val="666666"/>
              </a:solidFill>
            </a:ln>
          </c:spPr>
        </c:majorGridlines>
        <c:numFmt formatCode="0%" sourceLinked="1"/>
        <c:majorTickMark val="out"/>
        <c:minorTickMark val="none"/>
        <c:tickLblPos val="nextTo"/>
        <c:txPr>
          <a:bodyPr/>
          <a:lstStyle/>
          <a:p>
            <a:pPr>
              <a:defRPr sz="800">
                <a:solidFill>
                  <a:srgbClr val="666666"/>
                </a:solidFill>
              </a:defRPr>
            </a:pPr>
            <a:endParaRPr lang="es-ES"/>
          </a:p>
        </c:txPr>
        <c:crossAx val="92958080"/>
        <c:crosses val="autoZero"/>
        <c:crossBetween val="between"/>
        <c:majorUnit val="0.2"/>
      </c:valAx>
      <c:catAx>
        <c:axId val="92958080"/>
        <c:scaling>
          <c:orientation val="minMax"/>
        </c:scaling>
        <c:delete val="0"/>
        <c:axPos val="b"/>
        <c:numFmt formatCode="General" sourceLinked="1"/>
        <c:majorTickMark val="out"/>
        <c:minorTickMark val="none"/>
        <c:tickLblPos val="nextTo"/>
        <c:txPr>
          <a:bodyPr/>
          <a:lstStyle/>
          <a:p>
            <a:pPr>
              <a:defRPr sz="900" b="1">
                <a:solidFill>
                  <a:srgbClr val="666666"/>
                </a:solidFill>
              </a:defRPr>
            </a:pPr>
            <a:endParaRPr lang="es-ES"/>
          </a:p>
        </c:txPr>
        <c:crossAx val="92956544"/>
        <c:crosses val="autoZero"/>
        <c:auto val="1"/>
        <c:lblAlgn val="ctr"/>
        <c:lblOffset val="100"/>
        <c:noMultiLvlLbl val="0"/>
      </c:catAx>
    </c:plotArea>
    <c:legend>
      <c:legendPos val="b"/>
      <c:overlay val="0"/>
      <c:txPr>
        <a:bodyPr/>
        <a:lstStyle/>
        <a:p>
          <a:pPr>
            <a:defRPr sz="900" b="1">
              <a:solidFill>
                <a:srgbClr val="666666"/>
              </a:solidFill>
            </a:defRPr>
          </a:pPr>
          <a:endParaRPr lang="es-ES"/>
        </a:p>
      </c:txPr>
    </c:legend>
    <c:plotVisOnly val="1"/>
    <c:dispBlanksAs val="zero"/>
    <c:showDLblsOverMax val="0"/>
  </c:chart>
  <c:txPr>
    <a:bodyPr/>
    <a:lstStyle/>
    <a:p>
      <a:pPr>
        <a:defRPr sz="1800"/>
      </a:pPr>
      <a:endParaRPr lang="es-E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1991539462446331"/>
          <c:y val="2.678855392508973E-2"/>
          <c:w val="0.48176375840464974"/>
          <c:h val="0.86152833953984265"/>
        </c:manualLayout>
      </c:layout>
      <c:barChart>
        <c:barDir val="bar"/>
        <c:grouping val="clustered"/>
        <c:varyColors val="0"/>
        <c:ser>
          <c:idx val="0"/>
          <c:order val="0"/>
          <c:spPr>
            <a:solidFill>
              <a:srgbClr val="004481"/>
            </a:solidFill>
            <a:ln w="12623">
              <a:noFill/>
              <a:prstDash val="solid"/>
            </a:ln>
          </c:spPr>
          <c:invertIfNegative val="0"/>
          <c:dLbls>
            <c:spPr>
              <a:noFill/>
              <a:ln>
                <a:noFill/>
              </a:ln>
              <a:effectLst/>
            </c:spPr>
            <c:txPr>
              <a:bodyPr wrap="square" lIns="38100" tIns="19050" rIns="38100" bIns="19050" anchor="ctr">
                <a:spAutoFit/>
              </a:bodyPr>
              <a:lstStyle/>
              <a:p>
                <a:pPr>
                  <a:defRPr sz="900" b="1"/>
                </a:pPr>
                <a:endParaRPr lang="es-E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Hoja1!$B$1:$B$3</c:f>
              <c:strCache>
                <c:ptCount val="3"/>
                <c:pt idx="0">
                  <c:v>Leer noticias o suplementos en los periódicos sobre temas de naturaleza</c:v>
                </c:pt>
                <c:pt idx="1">
                  <c:v>Obtener información a través de Internet </c:v>
                </c:pt>
                <c:pt idx="2">
                  <c:v>Ver vídeos y documentales sobre temas de naturaleza</c:v>
                </c:pt>
              </c:strCache>
            </c:strRef>
          </c:cat>
          <c:val>
            <c:numRef>
              <c:f>Hoja1!$C$1:$C$3</c:f>
              <c:numCache>
                <c:formatCode>0%</c:formatCode>
                <c:ptCount val="3"/>
                <c:pt idx="0">
                  <c:v>0.39900000000000002</c:v>
                </c:pt>
                <c:pt idx="1">
                  <c:v>0.66700000000000004</c:v>
                </c:pt>
                <c:pt idx="2">
                  <c:v>0.76500000000000001</c:v>
                </c:pt>
              </c:numCache>
            </c:numRef>
          </c:val>
          <c:extLst>
            <c:ext xmlns:c16="http://schemas.microsoft.com/office/drawing/2014/chart" uri="{C3380CC4-5D6E-409C-BE32-E72D297353CC}">
              <c16:uniqueId val="{00000000-BF08-5449-B11B-E10EDAF455E9}"/>
            </c:ext>
          </c:extLst>
        </c:ser>
        <c:dLbls>
          <c:dLblPos val="outEnd"/>
          <c:showLegendKey val="0"/>
          <c:showVal val="1"/>
          <c:showCatName val="0"/>
          <c:showSerName val="0"/>
          <c:showPercent val="0"/>
          <c:showBubbleSize val="0"/>
        </c:dLbls>
        <c:gapWidth val="150"/>
        <c:overlap val="-15"/>
        <c:axId val="92774400"/>
        <c:axId val="92775936"/>
      </c:barChart>
      <c:catAx>
        <c:axId val="92774400"/>
        <c:scaling>
          <c:orientation val="minMax"/>
        </c:scaling>
        <c:delete val="0"/>
        <c:axPos val="l"/>
        <c:numFmt formatCode="General" sourceLinked="1"/>
        <c:majorTickMark val="out"/>
        <c:minorTickMark val="none"/>
        <c:tickLblPos val="nextTo"/>
        <c:spPr>
          <a:ln w="3156">
            <a:solidFill>
              <a:srgbClr val="000000"/>
            </a:solidFill>
            <a:prstDash val="solid"/>
          </a:ln>
        </c:spPr>
        <c:txPr>
          <a:bodyPr rot="0" vert="horz"/>
          <a:lstStyle/>
          <a:p>
            <a:pPr>
              <a:defRPr sz="900" b="1"/>
            </a:pPr>
            <a:endParaRPr lang="es-ES"/>
          </a:p>
        </c:txPr>
        <c:crossAx val="92775936"/>
        <c:crossesAt val="0"/>
        <c:auto val="1"/>
        <c:lblAlgn val="ctr"/>
        <c:lblOffset val="100"/>
        <c:noMultiLvlLbl val="0"/>
      </c:catAx>
      <c:valAx>
        <c:axId val="92775936"/>
        <c:scaling>
          <c:orientation val="minMax"/>
          <c:max val="1"/>
          <c:min val="0"/>
        </c:scaling>
        <c:delete val="0"/>
        <c:axPos val="b"/>
        <c:majorGridlines>
          <c:spPr>
            <a:ln w="3156">
              <a:solidFill>
                <a:srgbClr val="666666"/>
              </a:solidFill>
              <a:prstDash val="solid"/>
            </a:ln>
          </c:spPr>
        </c:majorGridlines>
        <c:numFmt formatCode="0%" sourceLinked="1"/>
        <c:majorTickMark val="out"/>
        <c:minorTickMark val="none"/>
        <c:tickLblPos val="nextTo"/>
        <c:spPr>
          <a:ln w="3156">
            <a:solidFill>
              <a:srgbClr val="000000"/>
            </a:solidFill>
            <a:prstDash val="solid"/>
          </a:ln>
        </c:spPr>
        <c:txPr>
          <a:bodyPr rot="0" vert="horz"/>
          <a:lstStyle/>
          <a:p>
            <a:pPr>
              <a:defRPr sz="800"/>
            </a:pPr>
            <a:endParaRPr lang="es-ES"/>
          </a:p>
        </c:txPr>
        <c:crossAx val="92774400"/>
        <c:crosses val="autoZero"/>
        <c:crossBetween val="between"/>
        <c:majorUnit val="0.2"/>
      </c:valAx>
      <c:spPr>
        <a:noFill/>
        <a:ln w="25246">
          <a:noFill/>
        </a:ln>
      </c:spPr>
    </c:plotArea>
    <c:plotVisOnly val="1"/>
    <c:dispBlanksAs val="zero"/>
    <c:showDLblsOverMax val="0"/>
  </c:chart>
  <c:spPr>
    <a:noFill/>
    <a:ln>
      <a:noFill/>
    </a:ln>
  </c:spPr>
  <c:txPr>
    <a:bodyPr/>
    <a:lstStyle/>
    <a:p>
      <a:pPr>
        <a:defRPr kumimoji="0" lang="en-US" sz="1200" b="0" i="0" u="none" strike="noStrike" cap="none" spc="0" normalizeH="0" baseline="0">
          <a:ln>
            <a:noFill/>
          </a:ln>
          <a:solidFill>
            <a:srgbClr val="666666"/>
          </a:solidFill>
          <a:effectLst/>
          <a:uFillTx/>
          <a:latin typeface="+mn-lt"/>
          <a:ea typeface="+mn-ea"/>
          <a:cs typeface="BBVABentonSansLight"/>
          <a:sym typeface="BBVABentonSansLight"/>
        </a:defRPr>
      </a:pPr>
      <a:endParaRPr lang="es-E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44471155408320329"/>
          <c:y val="3.0033581568727239E-2"/>
          <c:w val="0.43978510587989467"/>
          <c:h val="0.72117142432106318"/>
        </c:manualLayout>
      </c:layout>
      <c:barChart>
        <c:barDir val="bar"/>
        <c:grouping val="clustered"/>
        <c:varyColors val="0"/>
        <c:ser>
          <c:idx val="4"/>
          <c:order val="0"/>
          <c:spPr>
            <a:solidFill>
              <a:srgbClr val="2DCCCD"/>
            </a:solidFill>
            <a:ln w="9525">
              <a:noFill/>
              <a:prstDash val="solid"/>
            </a:ln>
          </c:spPr>
          <c:invertIfNegative val="0"/>
          <c:dPt>
            <c:idx val="0"/>
            <c:invertIfNegative val="0"/>
            <c:bubble3D val="0"/>
            <c:extLst>
              <c:ext xmlns:c16="http://schemas.microsoft.com/office/drawing/2014/chart" uri="{C3380CC4-5D6E-409C-BE32-E72D297353CC}">
                <c16:uniqueId val="{00000000-E554-E847-BD49-EDABAD611AC9}"/>
              </c:ext>
            </c:extLst>
          </c:dPt>
          <c:dPt>
            <c:idx val="1"/>
            <c:invertIfNegative val="0"/>
            <c:bubble3D val="0"/>
            <c:extLst>
              <c:ext xmlns:c16="http://schemas.microsoft.com/office/drawing/2014/chart" uri="{C3380CC4-5D6E-409C-BE32-E72D297353CC}">
                <c16:uniqueId val="{00000001-E554-E847-BD49-EDABAD611AC9}"/>
              </c:ext>
            </c:extLst>
          </c:dPt>
          <c:dPt>
            <c:idx val="2"/>
            <c:invertIfNegative val="0"/>
            <c:bubble3D val="0"/>
            <c:extLst>
              <c:ext xmlns:c16="http://schemas.microsoft.com/office/drawing/2014/chart" uri="{C3380CC4-5D6E-409C-BE32-E72D297353CC}">
                <c16:uniqueId val="{00000002-E554-E847-BD49-EDABAD611AC9}"/>
              </c:ext>
            </c:extLst>
          </c:dPt>
          <c:dPt>
            <c:idx val="3"/>
            <c:invertIfNegative val="0"/>
            <c:bubble3D val="0"/>
            <c:extLst>
              <c:ext xmlns:c16="http://schemas.microsoft.com/office/drawing/2014/chart" uri="{C3380CC4-5D6E-409C-BE32-E72D297353CC}">
                <c16:uniqueId val="{00000003-E554-E847-BD49-EDABAD611AC9}"/>
              </c:ext>
            </c:extLst>
          </c:dPt>
          <c:dPt>
            <c:idx val="4"/>
            <c:invertIfNegative val="0"/>
            <c:bubble3D val="0"/>
            <c:extLst>
              <c:ext xmlns:c16="http://schemas.microsoft.com/office/drawing/2014/chart" uri="{C3380CC4-5D6E-409C-BE32-E72D297353CC}">
                <c16:uniqueId val="{00000004-E554-E847-BD49-EDABAD611AC9}"/>
              </c:ext>
            </c:extLst>
          </c:dPt>
          <c:dPt>
            <c:idx val="5"/>
            <c:invertIfNegative val="0"/>
            <c:bubble3D val="0"/>
            <c:extLst>
              <c:ext xmlns:c16="http://schemas.microsoft.com/office/drawing/2014/chart" uri="{C3380CC4-5D6E-409C-BE32-E72D297353CC}">
                <c16:uniqueId val="{00000005-E554-E847-BD49-EDABAD611AC9}"/>
              </c:ext>
            </c:extLst>
          </c:dPt>
          <c:dPt>
            <c:idx val="6"/>
            <c:invertIfNegative val="0"/>
            <c:bubble3D val="0"/>
            <c:extLst>
              <c:ext xmlns:c16="http://schemas.microsoft.com/office/drawing/2014/chart" uri="{C3380CC4-5D6E-409C-BE32-E72D297353CC}">
                <c16:uniqueId val="{00000006-E554-E847-BD49-EDABAD611AC9}"/>
              </c:ext>
            </c:extLst>
          </c:dPt>
          <c:dLbls>
            <c:numFmt formatCode="#,##0.0" sourceLinked="0"/>
            <c:spPr>
              <a:noFill/>
              <a:ln w="25968">
                <a:noFill/>
              </a:ln>
            </c:spPr>
            <c:txPr>
              <a:bodyPr wrap="square" lIns="38100" tIns="19050" rIns="38100" bIns="19050" anchor="ctr">
                <a:spAutoFit/>
              </a:bodyPr>
              <a:lstStyle/>
              <a:p>
                <a:pPr>
                  <a:defRPr sz="900" b="1" i="0" u="none" strike="noStrike" baseline="0">
                    <a:solidFill>
                      <a:srgbClr val="666666"/>
                    </a:solidFill>
                    <a:latin typeface="BentonSansBBVA Book" pitchFamily="2" charset="77"/>
                    <a:ea typeface="Calibri"/>
                    <a:cs typeface="Calibri"/>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Sheet1!$A$6:$A$10</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Sheet1!$B$6:$B$10</c:f>
              <c:numCache>
                <c:formatCode>0.0</c:formatCode>
                <c:ptCount val="4"/>
                <c:pt idx="0">
                  <c:v>8.3000000000000007</c:v>
                </c:pt>
                <c:pt idx="1">
                  <c:v>8.6</c:v>
                </c:pt>
                <c:pt idx="2">
                  <c:v>9.1999999999999993</c:v>
                </c:pt>
                <c:pt idx="3">
                  <c:v>9.6</c:v>
                </c:pt>
              </c:numCache>
            </c:numRef>
          </c:val>
          <c:extLst>
            <c:ext xmlns:c16="http://schemas.microsoft.com/office/drawing/2014/chart" uri="{C3380CC4-5D6E-409C-BE32-E72D297353CC}">
              <c16:uniqueId val="{00000007-E554-E847-BD49-EDABAD611AC9}"/>
            </c:ext>
          </c:extLst>
        </c:ser>
        <c:dLbls>
          <c:showLegendKey val="0"/>
          <c:showVal val="1"/>
          <c:showCatName val="0"/>
          <c:showSerName val="0"/>
          <c:showPercent val="0"/>
          <c:showBubbleSize val="0"/>
        </c:dLbls>
        <c:gapWidth val="60"/>
        <c:axId val="410601024"/>
        <c:axId val="410600240"/>
      </c:barChart>
      <c:catAx>
        <c:axId val="410601024"/>
        <c:scaling>
          <c:orientation val="minMax"/>
        </c:scaling>
        <c:delete val="1"/>
        <c:axPos val="l"/>
        <c:numFmt formatCode="General" sourceLinked="1"/>
        <c:majorTickMark val="out"/>
        <c:minorTickMark val="none"/>
        <c:tickLblPos val="nextTo"/>
        <c:crossAx val="410600240"/>
        <c:crosses val="autoZero"/>
        <c:auto val="1"/>
        <c:lblAlgn val="ctr"/>
        <c:lblOffset val="100"/>
        <c:noMultiLvlLbl val="0"/>
      </c:catAx>
      <c:valAx>
        <c:axId val="410600240"/>
        <c:scaling>
          <c:orientation val="minMax"/>
          <c:max val="10"/>
          <c:min val="0"/>
        </c:scaling>
        <c:delete val="0"/>
        <c:axPos val="b"/>
        <c:majorGridlines>
          <c:spPr>
            <a:ln w="3246">
              <a:solidFill>
                <a:srgbClr val="1464A5">
                  <a:lumMod val="20000"/>
                  <a:lumOff val="80000"/>
                </a:srgbClr>
              </a:solidFill>
              <a:prstDash val="solid"/>
            </a:ln>
          </c:spPr>
        </c:majorGridlines>
        <c:numFmt formatCode="#,##0" sourceLinked="0"/>
        <c:majorTickMark val="out"/>
        <c:minorTickMark val="none"/>
        <c:tickLblPos val="nextTo"/>
        <c:spPr>
          <a:ln w="3246">
            <a:noFill/>
            <a:prstDash val="solid"/>
          </a:ln>
        </c:spPr>
        <c:txPr>
          <a:bodyPr rot="0" vert="horz"/>
          <a:lstStyle/>
          <a:p>
            <a:pPr>
              <a:defRPr sz="600" b="0" i="0" u="none" strike="noStrike" baseline="0">
                <a:solidFill>
                  <a:srgbClr val="666666"/>
                </a:solidFill>
                <a:latin typeface="+mj-lt"/>
                <a:ea typeface="Century Gothic"/>
                <a:cs typeface="Calibri" panose="020F0502020204030204" pitchFamily="34" charset="0"/>
              </a:defRPr>
            </a:pPr>
            <a:endParaRPr lang="es-ES"/>
          </a:p>
        </c:txPr>
        <c:crossAx val="410601024"/>
        <c:crosses val="autoZero"/>
        <c:crossBetween val="between"/>
        <c:majorUnit val="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734578161506155"/>
          <c:y val="5.1814560990069244E-2"/>
          <c:w val="0.35933925469502803"/>
          <c:h val="0.74633373640984679"/>
        </c:manualLayout>
      </c:layout>
      <c:barChart>
        <c:barDir val="bar"/>
        <c:grouping val="stacked"/>
        <c:varyColors val="0"/>
        <c:ser>
          <c:idx val="3"/>
          <c:order val="0"/>
          <c:tx>
            <c:strRef>
              <c:f>Hoja1!$A$2</c:f>
              <c:strCache>
                <c:ptCount val="1"/>
                <c:pt idx="0">
                  <c:v>8 a 10</c:v>
                </c:pt>
              </c:strCache>
            </c:strRef>
          </c:tx>
          <c:spPr>
            <a:solidFill>
              <a:srgbClr val="004481"/>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Hoja1!$B$1:$G$1</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Hoja1!$B$2:$G$2</c:f>
              <c:numCache>
                <c:formatCode>0%</c:formatCode>
                <c:ptCount val="4"/>
                <c:pt idx="0">
                  <c:v>0.70199999999999996</c:v>
                </c:pt>
                <c:pt idx="1">
                  <c:v>0.78900000000000003</c:v>
                </c:pt>
                <c:pt idx="2">
                  <c:v>0.88300000000000001</c:v>
                </c:pt>
                <c:pt idx="3">
                  <c:v>0.95699999999999996</c:v>
                </c:pt>
              </c:numCache>
            </c:numRef>
          </c:val>
          <c:extLst>
            <c:ext xmlns:c16="http://schemas.microsoft.com/office/drawing/2014/chart" uri="{C3380CC4-5D6E-409C-BE32-E72D297353CC}">
              <c16:uniqueId val="{00000000-FC16-F443-8E1B-76003D6B411B}"/>
            </c:ext>
          </c:extLst>
        </c:ser>
        <c:ser>
          <c:idx val="2"/>
          <c:order val="1"/>
          <c:tx>
            <c:strRef>
              <c:f>Hoja1!$A$3</c:f>
              <c:strCache>
                <c:ptCount val="1"/>
                <c:pt idx="0">
                  <c:v>6 a 7</c:v>
                </c:pt>
              </c:strCache>
            </c:strRef>
          </c:tx>
          <c:spPr>
            <a:solidFill>
              <a:srgbClr val="5BBEFF"/>
            </a:solidFill>
            <a:ln>
              <a:noFill/>
            </a:ln>
          </c:spPr>
          <c:invertIfNegative val="0"/>
          <c:dLbls>
            <c:spPr>
              <a:noFill/>
              <a:ln>
                <a:noFill/>
              </a:ln>
              <a:effectLst/>
            </c:spPr>
            <c:txPr>
              <a:bodyPr wrap="square" lIns="38100" tIns="19050" rIns="38100" bIns="19050" anchor="ctr">
                <a:spAutoFit/>
              </a:bodyPr>
              <a:lstStyle/>
              <a:p>
                <a:pPr>
                  <a:defRPr>
                    <a:solidFill>
                      <a:schemeClr val="bg1"/>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Hoja1!$B$1:$G$1</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Hoja1!$B$3:$G$3</c:f>
              <c:numCache>
                <c:formatCode>0%</c:formatCode>
                <c:ptCount val="4"/>
                <c:pt idx="0">
                  <c:v>0.13500000000000001</c:v>
                </c:pt>
                <c:pt idx="1">
                  <c:v>0.112</c:v>
                </c:pt>
                <c:pt idx="2">
                  <c:v>7.3999999999999996E-2</c:v>
                </c:pt>
                <c:pt idx="3">
                  <c:v>3.1E-2</c:v>
                </c:pt>
              </c:numCache>
            </c:numRef>
          </c:val>
          <c:extLst>
            <c:ext xmlns:c16="http://schemas.microsoft.com/office/drawing/2014/chart" uri="{C3380CC4-5D6E-409C-BE32-E72D297353CC}">
              <c16:uniqueId val="{00000001-FC16-F443-8E1B-76003D6B411B}"/>
            </c:ext>
          </c:extLst>
        </c:ser>
        <c:ser>
          <c:idx val="1"/>
          <c:order val="2"/>
          <c:tx>
            <c:strRef>
              <c:f>Hoja1!$A$4</c:f>
              <c:strCache>
                <c:ptCount val="1"/>
                <c:pt idx="0">
                  <c:v>5</c:v>
                </c:pt>
              </c:strCache>
            </c:strRef>
          </c:tx>
          <c:spPr>
            <a:solidFill>
              <a:srgbClr val="48AE64"/>
            </a:solidFill>
            <a:ln>
              <a:noFill/>
            </a:ln>
          </c:spPr>
          <c:invertIfNegative val="0"/>
          <c:dLbls>
            <c:delete val="1"/>
          </c:dLbls>
          <c:cat>
            <c:strRef>
              <c:f>Hoja1!$B$1:$G$1</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Hoja1!$B$4:$G$4</c:f>
              <c:numCache>
                <c:formatCode>0%</c:formatCode>
                <c:ptCount val="4"/>
                <c:pt idx="0">
                  <c:v>0.126</c:v>
                </c:pt>
                <c:pt idx="1">
                  <c:v>4.7E-2</c:v>
                </c:pt>
                <c:pt idx="2">
                  <c:v>3.1E-2</c:v>
                </c:pt>
                <c:pt idx="3">
                  <c:v>7.0000000000000001E-3</c:v>
                </c:pt>
              </c:numCache>
            </c:numRef>
          </c:val>
          <c:extLst>
            <c:ext xmlns:c16="http://schemas.microsoft.com/office/drawing/2014/chart" uri="{C3380CC4-5D6E-409C-BE32-E72D297353CC}">
              <c16:uniqueId val="{00000005-FC16-F443-8E1B-76003D6B411B}"/>
            </c:ext>
          </c:extLst>
        </c:ser>
        <c:ser>
          <c:idx val="0"/>
          <c:order val="3"/>
          <c:tx>
            <c:strRef>
              <c:f>Hoja1!$A$5</c:f>
              <c:strCache>
                <c:ptCount val="1"/>
                <c:pt idx="0">
                  <c:v>3 a 4</c:v>
                </c:pt>
              </c:strCache>
            </c:strRef>
          </c:tx>
          <c:spPr>
            <a:solidFill>
              <a:srgbClr val="F8CD51"/>
            </a:solidFill>
            <a:ln>
              <a:noFill/>
            </a:ln>
          </c:spPr>
          <c:invertIfNegative val="0"/>
          <c:dLbls>
            <c:delete val="1"/>
          </c:dLbls>
          <c:cat>
            <c:strRef>
              <c:f>Hoja1!$B$1:$G$1</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Hoja1!$B$5:$G$5</c:f>
              <c:numCache>
                <c:formatCode>0%</c:formatCode>
                <c:ptCount val="4"/>
                <c:pt idx="0">
                  <c:v>1.4E-2</c:v>
                </c:pt>
                <c:pt idx="1">
                  <c:v>2.1000000000000001E-2</c:v>
                </c:pt>
                <c:pt idx="2">
                  <c:v>5.0000000000000001E-3</c:v>
                </c:pt>
                <c:pt idx="3">
                  <c:v>1E-3</c:v>
                </c:pt>
              </c:numCache>
            </c:numRef>
          </c:val>
          <c:extLst>
            <c:ext xmlns:c16="http://schemas.microsoft.com/office/drawing/2014/chart" uri="{C3380CC4-5D6E-409C-BE32-E72D297353CC}">
              <c16:uniqueId val="{00000006-FC16-F443-8E1B-76003D6B411B}"/>
            </c:ext>
          </c:extLst>
        </c:ser>
        <c:ser>
          <c:idx val="4"/>
          <c:order val="4"/>
          <c:tx>
            <c:strRef>
              <c:f>Hoja1!$A$6</c:f>
              <c:strCache>
                <c:ptCount val="1"/>
                <c:pt idx="0">
                  <c:v>0 a 2</c:v>
                </c:pt>
              </c:strCache>
            </c:strRef>
          </c:tx>
          <c:spPr>
            <a:solidFill>
              <a:srgbClr val="AD53A1"/>
            </a:solidFill>
            <a:ln w="9525">
              <a:noFill/>
              <a:prstDash val="solid"/>
            </a:ln>
          </c:spPr>
          <c:invertIfNegative val="0"/>
          <c:dPt>
            <c:idx val="0"/>
            <c:invertIfNegative val="0"/>
            <c:bubble3D val="0"/>
            <c:extLst>
              <c:ext xmlns:c16="http://schemas.microsoft.com/office/drawing/2014/chart" uri="{C3380CC4-5D6E-409C-BE32-E72D297353CC}">
                <c16:uniqueId val="{00000007-FC16-F443-8E1B-76003D6B411B}"/>
              </c:ext>
            </c:extLst>
          </c:dPt>
          <c:dPt>
            <c:idx val="1"/>
            <c:invertIfNegative val="0"/>
            <c:bubble3D val="0"/>
            <c:extLst>
              <c:ext xmlns:c16="http://schemas.microsoft.com/office/drawing/2014/chart" uri="{C3380CC4-5D6E-409C-BE32-E72D297353CC}">
                <c16:uniqueId val="{00000008-FC16-F443-8E1B-76003D6B411B}"/>
              </c:ext>
            </c:extLst>
          </c:dPt>
          <c:dPt>
            <c:idx val="2"/>
            <c:invertIfNegative val="0"/>
            <c:bubble3D val="0"/>
            <c:extLst>
              <c:ext xmlns:c16="http://schemas.microsoft.com/office/drawing/2014/chart" uri="{C3380CC4-5D6E-409C-BE32-E72D297353CC}">
                <c16:uniqueId val="{00000009-FC16-F443-8E1B-76003D6B411B}"/>
              </c:ext>
            </c:extLst>
          </c:dPt>
          <c:dPt>
            <c:idx val="3"/>
            <c:invertIfNegative val="0"/>
            <c:bubble3D val="0"/>
            <c:extLst>
              <c:ext xmlns:c16="http://schemas.microsoft.com/office/drawing/2014/chart" uri="{C3380CC4-5D6E-409C-BE32-E72D297353CC}">
                <c16:uniqueId val="{0000000A-FC16-F443-8E1B-76003D6B411B}"/>
              </c:ext>
            </c:extLst>
          </c:dPt>
          <c:dPt>
            <c:idx val="4"/>
            <c:invertIfNegative val="0"/>
            <c:bubble3D val="0"/>
            <c:extLst>
              <c:ext xmlns:c16="http://schemas.microsoft.com/office/drawing/2014/chart" uri="{C3380CC4-5D6E-409C-BE32-E72D297353CC}">
                <c16:uniqueId val="{0000000B-FC16-F443-8E1B-76003D6B411B}"/>
              </c:ext>
            </c:extLst>
          </c:dPt>
          <c:dPt>
            <c:idx val="6"/>
            <c:invertIfNegative val="0"/>
            <c:bubble3D val="0"/>
            <c:extLst>
              <c:ext xmlns:c16="http://schemas.microsoft.com/office/drawing/2014/chart" uri="{C3380CC4-5D6E-409C-BE32-E72D297353CC}">
                <c16:uniqueId val="{0000000C-FC16-F443-8E1B-76003D6B411B}"/>
              </c:ext>
            </c:extLst>
          </c:dPt>
          <c:dLbls>
            <c:delete val="1"/>
          </c:dLbls>
          <c:cat>
            <c:strRef>
              <c:f>Hoja1!$B$1:$G$1</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Hoja1!$B$6:$G$6</c:f>
              <c:numCache>
                <c:formatCode>0%</c:formatCode>
                <c:ptCount val="4"/>
                <c:pt idx="0">
                  <c:v>2.0365000000000001E-2</c:v>
                </c:pt>
                <c:pt idx="1">
                  <c:v>2.7E-2</c:v>
                </c:pt>
                <c:pt idx="2">
                  <c:v>6.0000000000000001E-3</c:v>
                </c:pt>
                <c:pt idx="3">
                  <c:v>3.0000000000000001E-3</c:v>
                </c:pt>
              </c:numCache>
            </c:numRef>
          </c:val>
          <c:extLst>
            <c:ext xmlns:c16="http://schemas.microsoft.com/office/drawing/2014/chart" uri="{C3380CC4-5D6E-409C-BE32-E72D297353CC}">
              <c16:uniqueId val="{0000000D-FC16-F443-8E1B-76003D6B411B}"/>
            </c:ext>
          </c:extLst>
        </c:ser>
        <c:ser>
          <c:idx val="5"/>
          <c:order val="5"/>
          <c:tx>
            <c:strRef>
              <c:f>Hoja1!$A$7</c:f>
              <c:strCache>
                <c:ptCount val="1"/>
                <c:pt idx="0">
                  <c:v>Ns/Nc</c:v>
                </c:pt>
              </c:strCache>
            </c:strRef>
          </c:tx>
          <c:spPr>
            <a:solidFill>
              <a:srgbClr val="FFFFFF">
                <a:lumMod val="65000"/>
              </a:srgbClr>
            </a:solidFill>
            <a:ln>
              <a:noFill/>
            </a:ln>
          </c:spPr>
          <c:invertIfNegative val="0"/>
          <c:dLbls>
            <c:delete val="1"/>
          </c:dLbls>
          <c:cat>
            <c:strRef>
              <c:f>Hoja1!$B$1:$G$1</c:f>
              <c:strCache>
                <c:ptCount val="4"/>
                <c:pt idx="0">
                  <c:v>La naturaleza es más bella que las cosas construidas por los seres humanos</c:v>
                </c:pt>
                <c:pt idx="1">
                  <c:v>El equilibrio de la naturaleza es muy delicado y fácilmente alterable por las actividades de los seres humanos</c:v>
                </c:pt>
                <c:pt idx="2">
                  <c:v>La naturaleza me inspira paz y tranquilidad </c:v>
                </c:pt>
                <c:pt idx="3">
                  <c:v>El planeta Tierra es una joya que debemos preservar</c:v>
                </c:pt>
              </c:strCache>
            </c:strRef>
          </c:cat>
          <c:val>
            <c:numRef>
              <c:f>Hoja1!$B$7:$G$7</c:f>
              <c:numCache>
                <c:formatCode>0%</c:formatCode>
                <c:ptCount val="4"/>
                <c:pt idx="0">
                  <c:v>1.9589999999999998E-3</c:v>
                </c:pt>
                <c:pt idx="1">
                  <c:v>5.0000000000000001E-3</c:v>
                </c:pt>
                <c:pt idx="2">
                  <c:v>6.3299999999999999E-4</c:v>
                </c:pt>
                <c:pt idx="3">
                  <c:v>4.7600000000000002E-4</c:v>
                </c:pt>
              </c:numCache>
            </c:numRef>
          </c:val>
          <c:extLst>
            <c:ext xmlns:c16="http://schemas.microsoft.com/office/drawing/2014/chart" uri="{C3380CC4-5D6E-409C-BE32-E72D297353CC}">
              <c16:uniqueId val="{0000000E-FC16-F443-8E1B-76003D6B411B}"/>
            </c:ext>
          </c:extLst>
        </c:ser>
        <c:dLbls>
          <c:showLegendKey val="0"/>
          <c:showVal val="1"/>
          <c:showCatName val="0"/>
          <c:showSerName val="0"/>
          <c:showPercent val="0"/>
          <c:showBubbleSize val="0"/>
        </c:dLbls>
        <c:gapWidth val="60"/>
        <c:overlap val="100"/>
        <c:axId val="318314688"/>
        <c:axId val="318315080"/>
      </c:barChart>
      <c:catAx>
        <c:axId val="318314688"/>
        <c:scaling>
          <c:orientation val="minMax"/>
        </c:scaling>
        <c:delete val="0"/>
        <c:axPos val="l"/>
        <c:numFmt formatCode="General" sourceLinked="1"/>
        <c:majorTickMark val="out"/>
        <c:minorTickMark val="none"/>
        <c:tickLblPos val="nextTo"/>
        <c:txPr>
          <a:bodyPr/>
          <a:lstStyle/>
          <a:p>
            <a:pPr>
              <a:defRPr sz="900">
                <a:solidFill>
                  <a:srgbClr val="666666"/>
                </a:solidFill>
              </a:defRPr>
            </a:pPr>
            <a:endParaRPr lang="es-ES"/>
          </a:p>
        </c:txPr>
        <c:crossAx val="318315080"/>
        <c:crosses val="autoZero"/>
        <c:auto val="1"/>
        <c:lblAlgn val="ctr"/>
        <c:lblOffset val="100"/>
        <c:noMultiLvlLbl val="0"/>
      </c:catAx>
      <c:valAx>
        <c:axId val="318315080"/>
        <c:scaling>
          <c:orientation val="minMax"/>
          <c:max val="1"/>
          <c:min val="0"/>
        </c:scaling>
        <c:delete val="0"/>
        <c:axPos val="b"/>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700" b="0">
                <a:solidFill>
                  <a:srgbClr val="666666"/>
                </a:solidFill>
              </a:defRPr>
            </a:pPr>
            <a:endParaRPr lang="es-ES"/>
          </a:p>
        </c:txPr>
        <c:crossAx val="318314688"/>
        <c:crosses val="autoZero"/>
        <c:crossBetween val="between"/>
        <c:majorUnit val="0.2"/>
      </c:valAx>
      <c:spPr>
        <a:noFill/>
        <a:ln w="25400">
          <a:noFill/>
        </a:ln>
      </c:spPr>
    </c:plotArea>
    <c:legend>
      <c:legendPos val="b"/>
      <c:layout>
        <c:manualLayout>
          <c:xMode val="edge"/>
          <c:yMode val="edge"/>
          <c:x val="0.38258801275418231"/>
          <c:y val="0.86368522279634508"/>
          <c:w val="0.42517936544353246"/>
          <c:h val="4.9637788290952098E-2"/>
        </c:manualLayout>
      </c:layout>
      <c:overlay val="0"/>
      <c:txPr>
        <a:bodyPr/>
        <a:lstStyle/>
        <a:p>
          <a:pPr>
            <a:defRPr sz="900" b="1">
              <a:solidFill>
                <a:srgbClr val="666666"/>
              </a:solidFill>
            </a:defRPr>
          </a:pPr>
          <a:endParaRPr lang="es-ES"/>
        </a:p>
      </c:txPr>
    </c:legend>
    <c:plotVisOnly val="1"/>
    <c:dispBlanksAs val="gap"/>
    <c:showDLblsOverMax val="0"/>
  </c:chart>
  <c:spPr>
    <a:noFill/>
    <a:ln>
      <a:noFill/>
    </a:ln>
  </c:spPr>
  <c:txPr>
    <a:bodyPr/>
    <a:lstStyle/>
    <a:p>
      <a:pPr algn="ctr">
        <a:defRPr lang="en-US" sz="900" b="1" i="0" u="none" strike="noStrike" kern="1200" baseline="0">
          <a:solidFill>
            <a:schemeClr val="bg1"/>
          </a:solidFill>
          <a:latin typeface="+mj-lt"/>
          <a:ea typeface="Times New Roman"/>
          <a:cs typeface="Times New Roman"/>
        </a:defRPr>
      </a:pPr>
      <a:endParaRPr lang="es-E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44471155408320329"/>
          <c:y val="3.0033581568727239E-2"/>
          <c:w val="0.43978510587989467"/>
          <c:h val="0.72117142432106318"/>
        </c:manualLayout>
      </c:layout>
      <c:barChart>
        <c:barDir val="bar"/>
        <c:grouping val="clustered"/>
        <c:varyColors val="0"/>
        <c:ser>
          <c:idx val="4"/>
          <c:order val="0"/>
          <c:spPr>
            <a:solidFill>
              <a:srgbClr val="2DCCCD"/>
            </a:solidFill>
            <a:ln w="9525">
              <a:noFill/>
              <a:prstDash val="solid"/>
            </a:ln>
          </c:spPr>
          <c:invertIfNegative val="0"/>
          <c:dPt>
            <c:idx val="0"/>
            <c:invertIfNegative val="0"/>
            <c:bubble3D val="0"/>
            <c:extLst>
              <c:ext xmlns:c16="http://schemas.microsoft.com/office/drawing/2014/chart" uri="{C3380CC4-5D6E-409C-BE32-E72D297353CC}">
                <c16:uniqueId val="{00000000-E554-E847-BD49-EDABAD611AC9}"/>
              </c:ext>
            </c:extLst>
          </c:dPt>
          <c:dPt>
            <c:idx val="1"/>
            <c:invertIfNegative val="0"/>
            <c:bubble3D val="0"/>
            <c:extLst>
              <c:ext xmlns:c16="http://schemas.microsoft.com/office/drawing/2014/chart" uri="{C3380CC4-5D6E-409C-BE32-E72D297353CC}">
                <c16:uniqueId val="{00000001-E554-E847-BD49-EDABAD611AC9}"/>
              </c:ext>
            </c:extLst>
          </c:dPt>
          <c:dPt>
            <c:idx val="2"/>
            <c:invertIfNegative val="0"/>
            <c:bubble3D val="0"/>
            <c:extLst>
              <c:ext xmlns:c16="http://schemas.microsoft.com/office/drawing/2014/chart" uri="{C3380CC4-5D6E-409C-BE32-E72D297353CC}">
                <c16:uniqueId val="{00000002-E554-E847-BD49-EDABAD611AC9}"/>
              </c:ext>
            </c:extLst>
          </c:dPt>
          <c:dPt>
            <c:idx val="3"/>
            <c:invertIfNegative val="0"/>
            <c:bubble3D val="0"/>
            <c:extLst>
              <c:ext xmlns:c16="http://schemas.microsoft.com/office/drawing/2014/chart" uri="{C3380CC4-5D6E-409C-BE32-E72D297353CC}">
                <c16:uniqueId val="{00000003-E554-E847-BD49-EDABAD611AC9}"/>
              </c:ext>
            </c:extLst>
          </c:dPt>
          <c:dPt>
            <c:idx val="4"/>
            <c:invertIfNegative val="0"/>
            <c:bubble3D val="0"/>
            <c:extLst>
              <c:ext xmlns:c16="http://schemas.microsoft.com/office/drawing/2014/chart" uri="{C3380CC4-5D6E-409C-BE32-E72D297353CC}">
                <c16:uniqueId val="{00000004-E554-E847-BD49-EDABAD611AC9}"/>
              </c:ext>
            </c:extLst>
          </c:dPt>
          <c:dPt>
            <c:idx val="5"/>
            <c:invertIfNegative val="0"/>
            <c:bubble3D val="0"/>
            <c:extLst>
              <c:ext xmlns:c16="http://schemas.microsoft.com/office/drawing/2014/chart" uri="{C3380CC4-5D6E-409C-BE32-E72D297353CC}">
                <c16:uniqueId val="{00000005-E554-E847-BD49-EDABAD611AC9}"/>
              </c:ext>
            </c:extLst>
          </c:dPt>
          <c:dPt>
            <c:idx val="6"/>
            <c:invertIfNegative val="0"/>
            <c:bubble3D val="0"/>
            <c:extLst>
              <c:ext xmlns:c16="http://schemas.microsoft.com/office/drawing/2014/chart" uri="{C3380CC4-5D6E-409C-BE32-E72D297353CC}">
                <c16:uniqueId val="{00000006-E554-E847-BD49-EDABAD611AC9}"/>
              </c:ext>
            </c:extLst>
          </c:dPt>
          <c:dLbls>
            <c:numFmt formatCode="#,##0.0" sourceLinked="0"/>
            <c:spPr>
              <a:noFill/>
              <a:ln w="25968">
                <a:noFill/>
              </a:ln>
            </c:spPr>
            <c:txPr>
              <a:bodyPr wrap="square" lIns="38100" tIns="19050" rIns="38100" bIns="19050" anchor="ctr">
                <a:spAutoFit/>
              </a:bodyPr>
              <a:lstStyle/>
              <a:p>
                <a:pPr>
                  <a:defRPr sz="900" b="1" i="0" u="none" strike="noStrike" baseline="0">
                    <a:solidFill>
                      <a:srgbClr val="666666"/>
                    </a:solidFill>
                    <a:latin typeface="BentonSansBBVA Book" pitchFamily="2" charset="77"/>
                    <a:ea typeface="Calibri"/>
                    <a:cs typeface="Calibri"/>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Sheet1!$A$6:$A$8</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Sheet1!$B$6:$B$8</c:f>
              <c:numCache>
                <c:formatCode>General</c:formatCode>
                <c:ptCount val="3"/>
                <c:pt idx="0">
                  <c:v>3.5</c:v>
                </c:pt>
                <c:pt idx="1">
                  <c:v>5</c:v>
                </c:pt>
                <c:pt idx="2" formatCode="0.0">
                  <c:v>8.4</c:v>
                </c:pt>
              </c:numCache>
            </c:numRef>
          </c:val>
          <c:extLst>
            <c:ext xmlns:c16="http://schemas.microsoft.com/office/drawing/2014/chart" uri="{C3380CC4-5D6E-409C-BE32-E72D297353CC}">
              <c16:uniqueId val="{00000007-E554-E847-BD49-EDABAD611AC9}"/>
            </c:ext>
          </c:extLst>
        </c:ser>
        <c:dLbls>
          <c:showLegendKey val="0"/>
          <c:showVal val="1"/>
          <c:showCatName val="0"/>
          <c:showSerName val="0"/>
          <c:showPercent val="0"/>
          <c:showBubbleSize val="0"/>
        </c:dLbls>
        <c:gapWidth val="60"/>
        <c:axId val="410601024"/>
        <c:axId val="410600240"/>
      </c:barChart>
      <c:catAx>
        <c:axId val="410601024"/>
        <c:scaling>
          <c:orientation val="minMax"/>
        </c:scaling>
        <c:delete val="1"/>
        <c:axPos val="l"/>
        <c:numFmt formatCode="General" sourceLinked="1"/>
        <c:majorTickMark val="out"/>
        <c:minorTickMark val="none"/>
        <c:tickLblPos val="nextTo"/>
        <c:crossAx val="410600240"/>
        <c:crosses val="autoZero"/>
        <c:auto val="1"/>
        <c:lblAlgn val="ctr"/>
        <c:lblOffset val="100"/>
        <c:noMultiLvlLbl val="0"/>
      </c:catAx>
      <c:valAx>
        <c:axId val="410600240"/>
        <c:scaling>
          <c:orientation val="minMax"/>
          <c:max val="10"/>
          <c:min val="0"/>
        </c:scaling>
        <c:delete val="0"/>
        <c:axPos val="b"/>
        <c:majorGridlines>
          <c:spPr>
            <a:ln w="3246">
              <a:solidFill>
                <a:srgbClr val="1464A5">
                  <a:lumMod val="20000"/>
                  <a:lumOff val="80000"/>
                </a:srgbClr>
              </a:solidFill>
              <a:prstDash val="solid"/>
            </a:ln>
          </c:spPr>
        </c:majorGridlines>
        <c:numFmt formatCode="#,##0" sourceLinked="0"/>
        <c:majorTickMark val="out"/>
        <c:minorTickMark val="none"/>
        <c:tickLblPos val="nextTo"/>
        <c:spPr>
          <a:ln w="3246">
            <a:noFill/>
            <a:prstDash val="solid"/>
          </a:ln>
        </c:spPr>
        <c:txPr>
          <a:bodyPr rot="0" vert="horz"/>
          <a:lstStyle/>
          <a:p>
            <a:pPr>
              <a:defRPr sz="600" b="0" i="0" u="none" strike="noStrike" baseline="0">
                <a:solidFill>
                  <a:srgbClr val="666666"/>
                </a:solidFill>
                <a:latin typeface="+mj-lt"/>
                <a:ea typeface="Century Gothic"/>
                <a:cs typeface="Calibri" panose="020F0502020204030204" pitchFamily="34" charset="0"/>
              </a:defRPr>
            </a:pPr>
            <a:endParaRPr lang="es-ES"/>
          </a:p>
        </c:txPr>
        <c:crossAx val="410601024"/>
        <c:crosses val="autoZero"/>
        <c:crossBetween val="between"/>
        <c:majorUnit val="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734578161506155"/>
          <c:y val="5.1814560990069244E-2"/>
          <c:w val="0.35933925469502803"/>
          <c:h val="0.74633373640984679"/>
        </c:manualLayout>
      </c:layout>
      <c:barChart>
        <c:barDir val="bar"/>
        <c:grouping val="stacked"/>
        <c:varyColors val="0"/>
        <c:ser>
          <c:idx val="3"/>
          <c:order val="0"/>
          <c:tx>
            <c:strRef>
              <c:f>Hoja1!$A$2</c:f>
              <c:strCache>
                <c:ptCount val="1"/>
                <c:pt idx="0">
                  <c:v>8 a 10</c:v>
                </c:pt>
              </c:strCache>
            </c:strRef>
          </c:tx>
          <c:spPr>
            <a:solidFill>
              <a:srgbClr val="004481"/>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Hoja1!$B$1:$K$1</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Hoja1!$B$2:$K$2</c:f>
              <c:numCache>
                <c:formatCode>0%</c:formatCode>
                <c:ptCount val="3"/>
                <c:pt idx="0">
                  <c:v>0.09</c:v>
                </c:pt>
                <c:pt idx="1">
                  <c:v>0.24</c:v>
                </c:pt>
                <c:pt idx="2">
                  <c:v>0.754</c:v>
                </c:pt>
              </c:numCache>
            </c:numRef>
          </c:val>
          <c:extLst>
            <c:ext xmlns:c16="http://schemas.microsoft.com/office/drawing/2014/chart" uri="{C3380CC4-5D6E-409C-BE32-E72D297353CC}">
              <c16:uniqueId val="{00000000-FC16-F443-8E1B-76003D6B411B}"/>
            </c:ext>
          </c:extLst>
        </c:ser>
        <c:ser>
          <c:idx val="2"/>
          <c:order val="1"/>
          <c:tx>
            <c:strRef>
              <c:f>Hoja1!$A$3</c:f>
              <c:strCache>
                <c:ptCount val="1"/>
                <c:pt idx="0">
                  <c:v>6 a 7</c:v>
                </c:pt>
              </c:strCache>
            </c:strRef>
          </c:tx>
          <c:spPr>
            <a:solidFill>
              <a:srgbClr val="5BBEFF"/>
            </a:solidFill>
            <a:ln>
              <a:noFill/>
            </a:ln>
          </c:spPr>
          <c:invertIfNegative val="0"/>
          <c:dLbls>
            <c:spPr>
              <a:noFill/>
              <a:ln>
                <a:noFill/>
              </a:ln>
              <a:effectLst/>
            </c:spPr>
            <c:txPr>
              <a:bodyPr wrap="square" lIns="38100" tIns="19050" rIns="38100" bIns="19050" anchor="ctr">
                <a:spAutoFit/>
              </a:bodyPr>
              <a:lstStyle/>
              <a:p>
                <a:pPr>
                  <a:defRPr>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Hoja1!$B$1:$K$1</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Hoja1!$B$3:$K$3</c:f>
              <c:numCache>
                <c:formatCode>0%</c:formatCode>
                <c:ptCount val="3"/>
                <c:pt idx="0">
                  <c:v>0.14000000000000001</c:v>
                </c:pt>
                <c:pt idx="1">
                  <c:v>0.18</c:v>
                </c:pt>
                <c:pt idx="2">
                  <c:v>0.14199999999999999</c:v>
                </c:pt>
              </c:numCache>
            </c:numRef>
          </c:val>
          <c:extLst>
            <c:ext xmlns:c16="http://schemas.microsoft.com/office/drawing/2014/chart" uri="{C3380CC4-5D6E-409C-BE32-E72D297353CC}">
              <c16:uniqueId val="{00000001-FC16-F443-8E1B-76003D6B411B}"/>
            </c:ext>
          </c:extLst>
        </c:ser>
        <c:ser>
          <c:idx val="1"/>
          <c:order val="2"/>
          <c:tx>
            <c:strRef>
              <c:f>Hoja1!$A$4</c:f>
              <c:strCache>
                <c:ptCount val="1"/>
                <c:pt idx="0">
                  <c:v>5</c:v>
                </c:pt>
              </c:strCache>
            </c:strRef>
          </c:tx>
          <c:spPr>
            <a:solidFill>
              <a:srgbClr val="48AE64"/>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Hoja1!$B$1:$K$1</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Hoja1!$B$4:$K$4</c:f>
              <c:numCache>
                <c:formatCode>0%</c:formatCode>
                <c:ptCount val="3"/>
                <c:pt idx="0">
                  <c:v>0.19</c:v>
                </c:pt>
                <c:pt idx="1">
                  <c:v>0.2</c:v>
                </c:pt>
                <c:pt idx="2">
                  <c:v>5.5E-2</c:v>
                </c:pt>
              </c:numCache>
            </c:numRef>
          </c:val>
          <c:extLst>
            <c:ext xmlns:c16="http://schemas.microsoft.com/office/drawing/2014/chart" uri="{C3380CC4-5D6E-409C-BE32-E72D297353CC}">
              <c16:uniqueId val="{00000005-FC16-F443-8E1B-76003D6B411B}"/>
            </c:ext>
          </c:extLst>
        </c:ser>
        <c:ser>
          <c:idx val="0"/>
          <c:order val="3"/>
          <c:tx>
            <c:strRef>
              <c:f>Hoja1!$A$5</c:f>
              <c:strCache>
                <c:ptCount val="1"/>
                <c:pt idx="0">
                  <c:v>3 a 4</c:v>
                </c:pt>
              </c:strCache>
            </c:strRef>
          </c:tx>
          <c:spPr>
            <a:solidFill>
              <a:srgbClr val="F8CD51"/>
            </a:solidFill>
            <a:ln>
              <a:noFill/>
            </a:ln>
          </c:spPr>
          <c:invertIfNegative val="0"/>
          <c:dLbls>
            <c:dLbl>
              <c:idx val="1"/>
              <c:spPr>
                <a:noFill/>
                <a:ln>
                  <a:noFill/>
                </a:ln>
                <a:effectLst/>
              </c:spPr>
              <c:txPr>
                <a:bodyPr wrap="square" lIns="38100" tIns="19050" rIns="38100" bIns="19050" anchor="ctr">
                  <a:spAutoFit/>
                </a:bodyPr>
                <a:lstStyle/>
                <a:p>
                  <a:pPr>
                    <a:defRPr>
                      <a:solidFill>
                        <a:srgbClr val="666666"/>
                      </a:solidFill>
                    </a:defRPr>
                  </a:pPr>
                  <a:endParaRPr lang="es-ES"/>
                </a:p>
              </c:txPr>
              <c:showLegendKey val="0"/>
              <c:showVal val="1"/>
              <c:showCatName val="0"/>
              <c:showSerName val="0"/>
              <c:showPercent val="0"/>
              <c:showBubbleSize val="0"/>
              <c:extLst>
                <c:ext xmlns:c16="http://schemas.microsoft.com/office/drawing/2014/chart" uri="{C3380CC4-5D6E-409C-BE32-E72D297353CC}">
                  <c16:uniqueId val="{00000008-40D8-FF4E-9B28-7B6051D5177D}"/>
                </c:ext>
              </c:extLst>
            </c:dLbl>
            <c:dLbl>
              <c:idx val="2"/>
              <c:layout>
                <c:manualLayout>
                  <c:x val="3.964222115052962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0D8-FF4E-9B28-7B6051D5177D}"/>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Hoja1!$B$1:$K$1</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Hoja1!$B$5:$K$5</c:f>
              <c:numCache>
                <c:formatCode>0%</c:formatCode>
                <c:ptCount val="3"/>
                <c:pt idx="0">
                  <c:v>0.19</c:v>
                </c:pt>
                <c:pt idx="1">
                  <c:v>0.14000000000000001</c:v>
                </c:pt>
                <c:pt idx="2">
                  <c:v>2.5000000000000001E-2</c:v>
                </c:pt>
              </c:numCache>
            </c:numRef>
          </c:val>
          <c:extLst>
            <c:ext xmlns:c16="http://schemas.microsoft.com/office/drawing/2014/chart" uri="{C3380CC4-5D6E-409C-BE32-E72D297353CC}">
              <c16:uniqueId val="{00000006-FC16-F443-8E1B-76003D6B411B}"/>
            </c:ext>
          </c:extLst>
        </c:ser>
        <c:ser>
          <c:idx val="4"/>
          <c:order val="4"/>
          <c:tx>
            <c:strRef>
              <c:f>Hoja1!$A$6</c:f>
              <c:strCache>
                <c:ptCount val="1"/>
                <c:pt idx="0">
                  <c:v>0 a 2</c:v>
                </c:pt>
              </c:strCache>
            </c:strRef>
          </c:tx>
          <c:spPr>
            <a:solidFill>
              <a:srgbClr val="AD53A1"/>
            </a:solidFill>
            <a:ln w="9525">
              <a:noFill/>
              <a:prstDash val="solid"/>
            </a:ln>
          </c:spPr>
          <c:invertIfNegative val="0"/>
          <c:dPt>
            <c:idx val="0"/>
            <c:invertIfNegative val="0"/>
            <c:bubble3D val="0"/>
            <c:extLst>
              <c:ext xmlns:c16="http://schemas.microsoft.com/office/drawing/2014/chart" uri="{C3380CC4-5D6E-409C-BE32-E72D297353CC}">
                <c16:uniqueId val="{00000007-FC16-F443-8E1B-76003D6B411B}"/>
              </c:ext>
            </c:extLst>
          </c:dPt>
          <c:dPt>
            <c:idx val="1"/>
            <c:invertIfNegative val="0"/>
            <c:bubble3D val="0"/>
            <c:extLst>
              <c:ext xmlns:c16="http://schemas.microsoft.com/office/drawing/2014/chart" uri="{C3380CC4-5D6E-409C-BE32-E72D297353CC}">
                <c16:uniqueId val="{00000008-FC16-F443-8E1B-76003D6B411B}"/>
              </c:ext>
            </c:extLst>
          </c:dPt>
          <c:dPt>
            <c:idx val="2"/>
            <c:invertIfNegative val="0"/>
            <c:bubble3D val="0"/>
            <c:extLst>
              <c:ext xmlns:c16="http://schemas.microsoft.com/office/drawing/2014/chart" uri="{C3380CC4-5D6E-409C-BE32-E72D297353CC}">
                <c16:uniqueId val="{00000009-FC16-F443-8E1B-76003D6B411B}"/>
              </c:ext>
            </c:extLst>
          </c:dPt>
          <c:dPt>
            <c:idx val="3"/>
            <c:invertIfNegative val="0"/>
            <c:bubble3D val="0"/>
            <c:extLst>
              <c:ext xmlns:c16="http://schemas.microsoft.com/office/drawing/2014/chart" uri="{C3380CC4-5D6E-409C-BE32-E72D297353CC}">
                <c16:uniqueId val="{0000000A-FC16-F443-8E1B-76003D6B411B}"/>
              </c:ext>
            </c:extLst>
          </c:dPt>
          <c:dPt>
            <c:idx val="4"/>
            <c:invertIfNegative val="0"/>
            <c:bubble3D val="0"/>
            <c:extLst>
              <c:ext xmlns:c16="http://schemas.microsoft.com/office/drawing/2014/chart" uri="{C3380CC4-5D6E-409C-BE32-E72D297353CC}">
                <c16:uniqueId val="{0000000B-FC16-F443-8E1B-76003D6B411B}"/>
              </c:ext>
            </c:extLst>
          </c:dPt>
          <c:dPt>
            <c:idx val="6"/>
            <c:invertIfNegative val="0"/>
            <c:bubble3D val="0"/>
            <c:extLst>
              <c:ext xmlns:c16="http://schemas.microsoft.com/office/drawing/2014/chart" uri="{C3380CC4-5D6E-409C-BE32-E72D297353CC}">
                <c16:uniqueId val="{0000000C-FC16-F443-8E1B-76003D6B411B}"/>
              </c:ext>
            </c:extLst>
          </c:dPt>
          <c:dLbls>
            <c:dLbl>
              <c:idx val="2"/>
              <c:delete val="1"/>
              <c:extLst>
                <c:ext xmlns:c15="http://schemas.microsoft.com/office/drawing/2012/chart" uri="{CE6537A1-D6FC-4f65-9D91-7224C49458BB}"/>
                <c:ext xmlns:c16="http://schemas.microsoft.com/office/drawing/2014/chart" uri="{C3380CC4-5D6E-409C-BE32-E72D297353CC}">
                  <c16:uniqueId val="{00000009-FC16-F443-8E1B-76003D6B411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Hoja1!$B$1:$K$1</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Hoja1!$B$6:$K$6</c:f>
              <c:numCache>
                <c:formatCode>0%</c:formatCode>
                <c:ptCount val="3"/>
                <c:pt idx="0">
                  <c:v>0.39</c:v>
                </c:pt>
                <c:pt idx="1">
                  <c:v>0.23</c:v>
                </c:pt>
                <c:pt idx="2">
                  <c:v>0.02</c:v>
                </c:pt>
              </c:numCache>
            </c:numRef>
          </c:val>
          <c:extLst>
            <c:ext xmlns:c16="http://schemas.microsoft.com/office/drawing/2014/chart" uri="{C3380CC4-5D6E-409C-BE32-E72D297353CC}">
              <c16:uniqueId val="{0000000D-FC16-F443-8E1B-76003D6B411B}"/>
            </c:ext>
          </c:extLst>
        </c:ser>
        <c:ser>
          <c:idx val="5"/>
          <c:order val="5"/>
          <c:tx>
            <c:strRef>
              <c:f>Hoja1!$A$7</c:f>
              <c:strCache>
                <c:ptCount val="1"/>
                <c:pt idx="0">
                  <c:v>Ns/Nc</c:v>
                </c:pt>
              </c:strCache>
            </c:strRef>
          </c:tx>
          <c:spPr>
            <a:solidFill>
              <a:srgbClr val="FFFFFF">
                <a:lumMod val="65000"/>
              </a:srgbClr>
            </a:solidFill>
            <a:ln>
              <a:noFill/>
            </a:ln>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6-40D8-FF4E-9B28-7B6051D5177D}"/>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Hoja1!$B$1:$K$1</c:f>
              <c:strCache>
                <c:ptCount val="3"/>
                <c:pt idx="0">
                  <c:v>El crecimiento económico es más importante que la protección de la naturaleza</c:v>
                </c:pt>
                <c:pt idx="1">
                  <c:v>La explotación de la naturaleza es inevitable si la humanidad quiere progresar</c:v>
                </c:pt>
                <c:pt idx="2">
                  <c:v>Se puede crecer económicamente y a la vez proteger la naturaleza</c:v>
                </c:pt>
              </c:strCache>
            </c:strRef>
          </c:cat>
          <c:val>
            <c:numRef>
              <c:f>Hoja1!$B$7:$K$7</c:f>
              <c:numCache>
                <c:formatCode>0%</c:formatCode>
                <c:ptCount val="3"/>
                <c:pt idx="0">
                  <c:v>0.01</c:v>
                </c:pt>
                <c:pt idx="1">
                  <c:v>0.01</c:v>
                </c:pt>
                <c:pt idx="2">
                  <c:v>2.3939999999999999E-3</c:v>
                </c:pt>
              </c:numCache>
            </c:numRef>
          </c:val>
          <c:extLst>
            <c:ext xmlns:c16="http://schemas.microsoft.com/office/drawing/2014/chart" uri="{C3380CC4-5D6E-409C-BE32-E72D297353CC}">
              <c16:uniqueId val="{0000000E-FC16-F443-8E1B-76003D6B411B}"/>
            </c:ext>
          </c:extLst>
        </c:ser>
        <c:dLbls>
          <c:showLegendKey val="0"/>
          <c:showVal val="1"/>
          <c:showCatName val="0"/>
          <c:showSerName val="0"/>
          <c:showPercent val="0"/>
          <c:showBubbleSize val="0"/>
        </c:dLbls>
        <c:gapWidth val="60"/>
        <c:overlap val="100"/>
        <c:axId val="318314688"/>
        <c:axId val="318315080"/>
      </c:barChart>
      <c:catAx>
        <c:axId val="318314688"/>
        <c:scaling>
          <c:orientation val="minMax"/>
        </c:scaling>
        <c:delete val="0"/>
        <c:axPos val="l"/>
        <c:numFmt formatCode="General" sourceLinked="1"/>
        <c:majorTickMark val="out"/>
        <c:minorTickMark val="none"/>
        <c:tickLblPos val="nextTo"/>
        <c:txPr>
          <a:bodyPr/>
          <a:lstStyle/>
          <a:p>
            <a:pPr>
              <a:defRPr sz="900">
                <a:solidFill>
                  <a:srgbClr val="666666"/>
                </a:solidFill>
              </a:defRPr>
            </a:pPr>
            <a:endParaRPr lang="es-ES"/>
          </a:p>
        </c:txPr>
        <c:crossAx val="318315080"/>
        <c:crosses val="autoZero"/>
        <c:auto val="1"/>
        <c:lblAlgn val="ctr"/>
        <c:lblOffset val="100"/>
        <c:noMultiLvlLbl val="0"/>
      </c:catAx>
      <c:valAx>
        <c:axId val="318315080"/>
        <c:scaling>
          <c:orientation val="minMax"/>
          <c:max val="1"/>
          <c:min val="0"/>
        </c:scaling>
        <c:delete val="0"/>
        <c:axPos val="b"/>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700" b="0">
                <a:solidFill>
                  <a:srgbClr val="666666"/>
                </a:solidFill>
              </a:defRPr>
            </a:pPr>
            <a:endParaRPr lang="es-ES"/>
          </a:p>
        </c:txPr>
        <c:crossAx val="318314688"/>
        <c:crosses val="autoZero"/>
        <c:crossBetween val="between"/>
        <c:majorUnit val="0.2"/>
      </c:valAx>
      <c:spPr>
        <a:noFill/>
        <a:ln w="25400">
          <a:noFill/>
        </a:ln>
      </c:spPr>
    </c:plotArea>
    <c:legend>
      <c:legendPos val="b"/>
      <c:layout>
        <c:manualLayout>
          <c:xMode val="edge"/>
          <c:yMode val="edge"/>
          <c:x val="0.38258801275418231"/>
          <c:y val="0.86368522279634508"/>
          <c:w val="0.42517936544353246"/>
          <c:h val="4.9637788290952098E-2"/>
        </c:manualLayout>
      </c:layout>
      <c:overlay val="0"/>
      <c:txPr>
        <a:bodyPr/>
        <a:lstStyle/>
        <a:p>
          <a:pPr>
            <a:defRPr sz="900" b="1">
              <a:solidFill>
                <a:srgbClr val="666666"/>
              </a:solidFill>
            </a:defRPr>
          </a:pPr>
          <a:endParaRPr lang="es-ES"/>
        </a:p>
      </c:txPr>
    </c:legend>
    <c:plotVisOnly val="1"/>
    <c:dispBlanksAs val="gap"/>
    <c:showDLblsOverMax val="0"/>
  </c:chart>
  <c:spPr>
    <a:noFill/>
    <a:ln>
      <a:noFill/>
    </a:ln>
  </c:spPr>
  <c:txPr>
    <a:bodyPr/>
    <a:lstStyle/>
    <a:p>
      <a:pPr algn="ctr">
        <a:defRPr lang="en-US" sz="900" b="1" i="0" u="none" strike="noStrike" kern="1200" baseline="0">
          <a:solidFill>
            <a:schemeClr val="bg1"/>
          </a:solidFill>
          <a:latin typeface="+mj-lt"/>
          <a:ea typeface="Times New Roman"/>
          <a:cs typeface="Times New Roman"/>
        </a:defRPr>
      </a:pPr>
      <a:endParaRPr lang="es-E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734578161506155"/>
          <c:y val="5.1814560990069244E-2"/>
          <c:w val="0.35933925469502803"/>
          <c:h val="0.74633373640984679"/>
        </c:manualLayout>
      </c:layout>
      <c:barChart>
        <c:barDir val="bar"/>
        <c:grouping val="stacked"/>
        <c:varyColors val="0"/>
        <c:ser>
          <c:idx val="3"/>
          <c:order val="0"/>
          <c:tx>
            <c:strRef>
              <c:f>Hoja1!$A$2</c:f>
              <c:strCache>
                <c:ptCount val="1"/>
                <c:pt idx="0">
                  <c:v>8 a 10</c:v>
                </c:pt>
              </c:strCache>
            </c:strRef>
          </c:tx>
          <c:spPr>
            <a:solidFill>
              <a:srgbClr val="004481"/>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2"/>
                <c:pt idx="0">
                  <c:v>Los animales existen para ser usados por los seres humanos</c:v>
                </c:pt>
                <c:pt idx="1">
                  <c:v>Las plantas existen para ser usadas por los seres humanos </c:v>
                </c:pt>
              </c:strCache>
            </c:strRef>
          </c:cat>
          <c:val>
            <c:numRef>
              <c:f>Hoja1!$B$2:$F$2</c:f>
              <c:numCache>
                <c:formatCode>0%</c:formatCode>
                <c:ptCount val="2"/>
                <c:pt idx="0">
                  <c:v>0.13</c:v>
                </c:pt>
                <c:pt idx="1">
                  <c:v>0.30499999999999999</c:v>
                </c:pt>
              </c:numCache>
            </c:numRef>
          </c:val>
          <c:extLst>
            <c:ext xmlns:c16="http://schemas.microsoft.com/office/drawing/2014/chart" uri="{C3380CC4-5D6E-409C-BE32-E72D297353CC}">
              <c16:uniqueId val="{00000000-368A-054B-8184-B4625C835C67}"/>
            </c:ext>
          </c:extLst>
        </c:ser>
        <c:ser>
          <c:idx val="0"/>
          <c:order val="1"/>
          <c:tx>
            <c:strRef>
              <c:f>Hoja1!$A$3</c:f>
              <c:strCache>
                <c:ptCount val="1"/>
                <c:pt idx="0">
                  <c:v>6 a 7</c:v>
                </c:pt>
              </c:strCache>
            </c:strRef>
          </c:tx>
          <c:spPr>
            <a:solidFill>
              <a:srgbClr val="5BBEFF"/>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2"/>
                <c:pt idx="0">
                  <c:v>Los animales existen para ser usados por los seres humanos</c:v>
                </c:pt>
                <c:pt idx="1">
                  <c:v>Las plantas existen para ser usadas por los seres humanos </c:v>
                </c:pt>
              </c:strCache>
            </c:strRef>
          </c:cat>
          <c:val>
            <c:numRef>
              <c:f>Hoja1!$B$3:$F$3</c:f>
              <c:numCache>
                <c:formatCode>0%</c:formatCode>
                <c:ptCount val="2"/>
                <c:pt idx="0">
                  <c:v>9.7000000000000003E-2</c:v>
                </c:pt>
                <c:pt idx="1">
                  <c:v>0.157</c:v>
                </c:pt>
              </c:numCache>
            </c:numRef>
          </c:val>
          <c:extLst>
            <c:ext xmlns:c16="http://schemas.microsoft.com/office/drawing/2014/chart" uri="{C3380CC4-5D6E-409C-BE32-E72D297353CC}">
              <c16:uniqueId val="{00000006-1953-48A2-A570-9BE79F1A0055}"/>
            </c:ext>
          </c:extLst>
        </c:ser>
        <c:ser>
          <c:idx val="1"/>
          <c:order val="2"/>
          <c:tx>
            <c:strRef>
              <c:f>Hoja1!$A$4</c:f>
              <c:strCache>
                <c:ptCount val="1"/>
                <c:pt idx="0">
                  <c:v>5</c:v>
                </c:pt>
              </c:strCache>
            </c:strRef>
          </c:tx>
          <c:spPr>
            <a:solidFill>
              <a:srgbClr val="48AE6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2"/>
                <c:pt idx="0">
                  <c:v>Los animales existen para ser usados por los seres humanos</c:v>
                </c:pt>
                <c:pt idx="1">
                  <c:v>Las plantas existen para ser usadas por los seres humanos </c:v>
                </c:pt>
              </c:strCache>
            </c:strRef>
          </c:cat>
          <c:val>
            <c:numRef>
              <c:f>Hoja1!$B$4:$F$4</c:f>
              <c:numCache>
                <c:formatCode>0%</c:formatCode>
                <c:ptCount val="2"/>
                <c:pt idx="0">
                  <c:v>0.155</c:v>
                </c:pt>
                <c:pt idx="1">
                  <c:v>0.18</c:v>
                </c:pt>
              </c:numCache>
            </c:numRef>
          </c:val>
          <c:extLst>
            <c:ext xmlns:c16="http://schemas.microsoft.com/office/drawing/2014/chart" uri="{C3380CC4-5D6E-409C-BE32-E72D297353CC}">
              <c16:uniqueId val="{00000007-1953-48A2-A570-9BE79F1A0055}"/>
            </c:ext>
          </c:extLst>
        </c:ser>
        <c:ser>
          <c:idx val="2"/>
          <c:order val="3"/>
          <c:tx>
            <c:strRef>
              <c:f>Hoja1!$A$5</c:f>
              <c:strCache>
                <c:ptCount val="1"/>
                <c:pt idx="0">
                  <c:v>3 a 4</c:v>
                </c:pt>
              </c:strCache>
            </c:strRef>
          </c:tx>
          <c:spPr>
            <a:solidFill>
              <a:srgbClr val="F8CD51"/>
            </a:solidFill>
          </c:spPr>
          <c:invertIfNegative val="0"/>
          <c:dLbls>
            <c:spPr>
              <a:noFill/>
              <a:ln>
                <a:noFill/>
              </a:ln>
              <a:effectLst/>
            </c:spPr>
            <c:txPr>
              <a:bodyPr wrap="square" lIns="38100" tIns="19050" rIns="38100" bIns="19050" anchor="ctr">
                <a:spAutoFit/>
              </a:bodyPr>
              <a:lstStyle/>
              <a:p>
                <a:pPr>
                  <a:defRPr>
                    <a:solidFill>
                      <a:srgbClr val="666666"/>
                    </a:solidFill>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2"/>
                <c:pt idx="0">
                  <c:v>Los animales existen para ser usados por los seres humanos</c:v>
                </c:pt>
                <c:pt idx="1">
                  <c:v>Las plantas existen para ser usadas por los seres humanos </c:v>
                </c:pt>
              </c:strCache>
            </c:strRef>
          </c:cat>
          <c:val>
            <c:numRef>
              <c:f>Hoja1!$B$5:$F$5</c:f>
              <c:numCache>
                <c:formatCode>0%</c:formatCode>
                <c:ptCount val="2"/>
                <c:pt idx="0">
                  <c:v>0.13</c:v>
                </c:pt>
                <c:pt idx="1">
                  <c:v>9.7000000000000003E-2</c:v>
                </c:pt>
              </c:numCache>
            </c:numRef>
          </c:val>
          <c:extLst>
            <c:ext xmlns:c16="http://schemas.microsoft.com/office/drawing/2014/chart" uri="{C3380CC4-5D6E-409C-BE32-E72D297353CC}">
              <c16:uniqueId val="{00000008-1953-48A2-A570-9BE79F1A0055}"/>
            </c:ext>
          </c:extLst>
        </c:ser>
        <c:ser>
          <c:idx val="4"/>
          <c:order val="4"/>
          <c:tx>
            <c:strRef>
              <c:f>Hoja1!$A$6</c:f>
              <c:strCache>
                <c:ptCount val="1"/>
                <c:pt idx="0">
                  <c:v>0 a 2</c:v>
                </c:pt>
              </c:strCache>
            </c:strRef>
          </c:tx>
          <c:spPr>
            <a:solidFill>
              <a:srgbClr val="AD53A1"/>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Hoja1!$B$1:$F$1</c:f>
              <c:strCache>
                <c:ptCount val="2"/>
                <c:pt idx="0">
                  <c:v>Los animales existen para ser usados por los seres humanos</c:v>
                </c:pt>
                <c:pt idx="1">
                  <c:v>Las plantas existen para ser usadas por los seres humanos </c:v>
                </c:pt>
              </c:strCache>
            </c:strRef>
          </c:cat>
          <c:val>
            <c:numRef>
              <c:f>Hoja1!$B$6:$F$6</c:f>
              <c:numCache>
                <c:formatCode>0%</c:formatCode>
                <c:ptCount val="2"/>
                <c:pt idx="0">
                  <c:v>0.48399999999999999</c:v>
                </c:pt>
                <c:pt idx="1">
                  <c:v>0.25800000000000001</c:v>
                </c:pt>
              </c:numCache>
            </c:numRef>
          </c:val>
          <c:extLst>
            <c:ext xmlns:c16="http://schemas.microsoft.com/office/drawing/2014/chart" uri="{C3380CC4-5D6E-409C-BE32-E72D297353CC}">
              <c16:uniqueId val="{00000009-1953-48A2-A570-9BE79F1A0055}"/>
            </c:ext>
          </c:extLst>
        </c:ser>
        <c:ser>
          <c:idx val="5"/>
          <c:order val="5"/>
          <c:tx>
            <c:strRef>
              <c:f>Hoja1!$A$7</c:f>
              <c:strCache>
                <c:ptCount val="1"/>
                <c:pt idx="0">
                  <c:v>Ns/Nc</c:v>
                </c:pt>
              </c:strCache>
            </c:strRef>
          </c:tx>
          <c:spPr>
            <a:solidFill>
              <a:srgbClr val="666666"/>
            </a:solidFill>
          </c:spPr>
          <c:invertIfNegative val="0"/>
          <c:dLbls>
            <c:delete val="1"/>
          </c:dLbls>
          <c:cat>
            <c:strRef>
              <c:f>Hoja1!$B$1:$F$1</c:f>
              <c:strCache>
                <c:ptCount val="2"/>
                <c:pt idx="0">
                  <c:v>Los animales existen para ser usados por los seres humanos</c:v>
                </c:pt>
                <c:pt idx="1">
                  <c:v>Las plantas existen para ser usadas por los seres humanos </c:v>
                </c:pt>
              </c:strCache>
            </c:strRef>
          </c:cat>
          <c:val>
            <c:numRef>
              <c:f>Hoja1!$B$7:$F$7</c:f>
              <c:numCache>
                <c:formatCode>0%</c:formatCode>
                <c:ptCount val="2"/>
                <c:pt idx="0">
                  <c:v>4.0000000000000001E-3</c:v>
                </c:pt>
                <c:pt idx="1">
                  <c:v>2E-3</c:v>
                </c:pt>
              </c:numCache>
            </c:numRef>
          </c:val>
          <c:extLst>
            <c:ext xmlns:c16="http://schemas.microsoft.com/office/drawing/2014/chart" uri="{C3380CC4-5D6E-409C-BE32-E72D297353CC}">
              <c16:uniqueId val="{0000000A-1953-48A2-A570-9BE79F1A0055}"/>
            </c:ext>
          </c:extLst>
        </c:ser>
        <c:dLbls>
          <c:showLegendKey val="0"/>
          <c:showVal val="1"/>
          <c:showCatName val="0"/>
          <c:showSerName val="0"/>
          <c:showPercent val="0"/>
          <c:showBubbleSize val="0"/>
        </c:dLbls>
        <c:gapWidth val="60"/>
        <c:overlap val="100"/>
        <c:axId val="318314688"/>
        <c:axId val="318315080"/>
      </c:barChart>
      <c:catAx>
        <c:axId val="318314688"/>
        <c:scaling>
          <c:orientation val="minMax"/>
        </c:scaling>
        <c:delete val="0"/>
        <c:axPos val="l"/>
        <c:numFmt formatCode="General" sourceLinked="1"/>
        <c:majorTickMark val="out"/>
        <c:minorTickMark val="none"/>
        <c:tickLblPos val="nextTo"/>
        <c:txPr>
          <a:bodyPr/>
          <a:lstStyle/>
          <a:p>
            <a:pPr>
              <a:defRPr sz="900">
                <a:solidFill>
                  <a:srgbClr val="666666"/>
                </a:solidFill>
              </a:defRPr>
            </a:pPr>
            <a:endParaRPr lang="es-ES"/>
          </a:p>
        </c:txPr>
        <c:crossAx val="318315080"/>
        <c:crosses val="autoZero"/>
        <c:auto val="1"/>
        <c:lblAlgn val="ctr"/>
        <c:lblOffset val="100"/>
        <c:noMultiLvlLbl val="0"/>
      </c:catAx>
      <c:valAx>
        <c:axId val="318315080"/>
        <c:scaling>
          <c:orientation val="minMax"/>
          <c:max val="1"/>
          <c:min val="0"/>
        </c:scaling>
        <c:delete val="0"/>
        <c:axPos val="b"/>
        <c:majorGridlines>
          <c:spPr>
            <a:ln w="3246">
              <a:solidFill>
                <a:srgbClr val="000000"/>
              </a:solidFill>
              <a:prstDash val="solid"/>
            </a:ln>
          </c:spPr>
        </c:majorGridlines>
        <c:numFmt formatCode="0%" sourceLinked="0"/>
        <c:majorTickMark val="out"/>
        <c:minorTickMark val="none"/>
        <c:tickLblPos val="nextTo"/>
        <c:spPr>
          <a:ln w="3246">
            <a:solidFill>
              <a:srgbClr val="000000"/>
            </a:solidFill>
            <a:prstDash val="solid"/>
          </a:ln>
        </c:spPr>
        <c:txPr>
          <a:bodyPr rot="0" vert="horz"/>
          <a:lstStyle/>
          <a:p>
            <a:pPr>
              <a:defRPr sz="700" b="0">
                <a:solidFill>
                  <a:srgbClr val="666666"/>
                </a:solidFill>
              </a:defRPr>
            </a:pPr>
            <a:endParaRPr lang="es-ES"/>
          </a:p>
        </c:txPr>
        <c:crossAx val="318314688"/>
        <c:crosses val="autoZero"/>
        <c:crossBetween val="between"/>
        <c:majorUnit val="0.2"/>
      </c:valAx>
      <c:spPr>
        <a:noFill/>
        <a:ln w="25400">
          <a:noFill/>
        </a:ln>
      </c:spPr>
    </c:plotArea>
    <c:legend>
      <c:legendPos val="b"/>
      <c:layout>
        <c:manualLayout>
          <c:xMode val="edge"/>
          <c:yMode val="edge"/>
          <c:x val="0.37862379063912932"/>
          <c:y val="0.86368522279634508"/>
          <c:w val="0.38260986279733616"/>
          <c:h val="6.1056571500038896E-2"/>
        </c:manualLayout>
      </c:layout>
      <c:overlay val="0"/>
      <c:txPr>
        <a:bodyPr/>
        <a:lstStyle/>
        <a:p>
          <a:pPr>
            <a:defRPr sz="900" b="1">
              <a:solidFill>
                <a:schemeClr val="bg2"/>
              </a:solidFill>
            </a:defRPr>
          </a:pPr>
          <a:endParaRPr lang="es-ES"/>
        </a:p>
      </c:txPr>
    </c:legend>
    <c:plotVisOnly val="1"/>
    <c:dispBlanksAs val="gap"/>
    <c:showDLblsOverMax val="0"/>
  </c:chart>
  <c:spPr>
    <a:noFill/>
    <a:ln>
      <a:noFill/>
    </a:ln>
  </c:spPr>
  <c:txPr>
    <a:bodyPr/>
    <a:lstStyle/>
    <a:p>
      <a:pPr algn="ctr">
        <a:defRPr lang="en-US" sz="900" b="1" i="0" u="none" strike="noStrike" kern="1200" baseline="0">
          <a:solidFill>
            <a:schemeClr val="bg1"/>
          </a:solidFill>
          <a:latin typeface="+mj-lt"/>
          <a:ea typeface="Times New Roman"/>
          <a:cs typeface="Times New Roman"/>
        </a:defRPr>
      </a:pPr>
      <a:endParaRPr lang="es-E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44471155408320329"/>
          <c:y val="3.0033581568727239E-2"/>
          <c:w val="0.43978510587989467"/>
          <c:h val="0.72117142432106318"/>
        </c:manualLayout>
      </c:layout>
      <c:barChart>
        <c:barDir val="bar"/>
        <c:grouping val="clustered"/>
        <c:varyColors val="0"/>
        <c:ser>
          <c:idx val="4"/>
          <c:order val="0"/>
          <c:spPr>
            <a:solidFill>
              <a:srgbClr val="2DCCCD"/>
            </a:solidFill>
            <a:ln w="9525">
              <a:noFill/>
              <a:prstDash val="solid"/>
            </a:ln>
          </c:spPr>
          <c:invertIfNegative val="0"/>
          <c:dPt>
            <c:idx val="0"/>
            <c:invertIfNegative val="0"/>
            <c:bubble3D val="0"/>
            <c:extLst>
              <c:ext xmlns:c16="http://schemas.microsoft.com/office/drawing/2014/chart" uri="{C3380CC4-5D6E-409C-BE32-E72D297353CC}">
                <c16:uniqueId val="{00000000-7FF7-0B48-9FDA-8F637FC64984}"/>
              </c:ext>
            </c:extLst>
          </c:dPt>
          <c:dPt>
            <c:idx val="1"/>
            <c:invertIfNegative val="0"/>
            <c:bubble3D val="0"/>
            <c:extLst>
              <c:ext xmlns:c16="http://schemas.microsoft.com/office/drawing/2014/chart" uri="{C3380CC4-5D6E-409C-BE32-E72D297353CC}">
                <c16:uniqueId val="{00000001-7FF7-0B48-9FDA-8F637FC64984}"/>
              </c:ext>
            </c:extLst>
          </c:dPt>
          <c:dPt>
            <c:idx val="2"/>
            <c:invertIfNegative val="0"/>
            <c:bubble3D val="0"/>
            <c:extLst>
              <c:ext xmlns:c16="http://schemas.microsoft.com/office/drawing/2014/chart" uri="{C3380CC4-5D6E-409C-BE32-E72D297353CC}">
                <c16:uniqueId val="{00000002-7FF7-0B48-9FDA-8F637FC64984}"/>
              </c:ext>
            </c:extLst>
          </c:dPt>
          <c:dPt>
            <c:idx val="3"/>
            <c:invertIfNegative val="0"/>
            <c:bubble3D val="0"/>
            <c:extLst>
              <c:ext xmlns:c16="http://schemas.microsoft.com/office/drawing/2014/chart" uri="{C3380CC4-5D6E-409C-BE32-E72D297353CC}">
                <c16:uniqueId val="{00000003-7FF7-0B48-9FDA-8F637FC64984}"/>
              </c:ext>
            </c:extLst>
          </c:dPt>
          <c:dPt>
            <c:idx val="4"/>
            <c:invertIfNegative val="0"/>
            <c:bubble3D val="0"/>
            <c:extLst>
              <c:ext xmlns:c16="http://schemas.microsoft.com/office/drawing/2014/chart" uri="{C3380CC4-5D6E-409C-BE32-E72D297353CC}">
                <c16:uniqueId val="{00000004-7FF7-0B48-9FDA-8F637FC64984}"/>
              </c:ext>
            </c:extLst>
          </c:dPt>
          <c:dPt>
            <c:idx val="5"/>
            <c:invertIfNegative val="0"/>
            <c:bubble3D val="0"/>
            <c:extLst>
              <c:ext xmlns:c16="http://schemas.microsoft.com/office/drawing/2014/chart" uri="{C3380CC4-5D6E-409C-BE32-E72D297353CC}">
                <c16:uniqueId val="{00000005-7FF7-0B48-9FDA-8F637FC64984}"/>
              </c:ext>
            </c:extLst>
          </c:dPt>
          <c:dPt>
            <c:idx val="6"/>
            <c:invertIfNegative val="0"/>
            <c:bubble3D val="0"/>
            <c:extLst>
              <c:ext xmlns:c16="http://schemas.microsoft.com/office/drawing/2014/chart" uri="{C3380CC4-5D6E-409C-BE32-E72D297353CC}">
                <c16:uniqueId val="{00000006-7FF7-0B48-9FDA-8F637FC64984}"/>
              </c:ext>
            </c:extLst>
          </c:dPt>
          <c:dLbls>
            <c:numFmt formatCode="#,##0.0" sourceLinked="0"/>
            <c:spPr>
              <a:noFill/>
              <a:ln w="25968">
                <a:noFill/>
              </a:ln>
            </c:spPr>
            <c:txPr>
              <a:bodyPr wrap="square" lIns="38100" tIns="19050" rIns="38100" bIns="19050" anchor="ctr">
                <a:spAutoFit/>
              </a:bodyPr>
              <a:lstStyle/>
              <a:p>
                <a:pPr>
                  <a:defRPr sz="900" b="1" i="0" u="none" strike="noStrike" baseline="0">
                    <a:solidFill>
                      <a:srgbClr val="666666"/>
                    </a:solidFill>
                    <a:latin typeface="BentonSansBBVA Book" pitchFamily="2" charset="77"/>
                    <a:ea typeface="Calibri"/>
                    <a:cs typeface="Calibri"/>
                  </a:defRPr>
                </a:pPr>
                <a:endParaRPr lang="es-E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Sheet1!$A$6:$A$10</c:f>
              <c:strCache>
                <c:ptCount val="2"/>
                <c:pt idx="0">
                  <c:v>Los animales existen para ser usados por los seres humanos</c:v>
                </c:pt>
                <c:pt idx="1">
                  <c:v>Las plantas existen para ser usadas por los seres humanos </c:v>
                </c:pt>
              </c:strCache>
            </c:strRef>
          </c:cat>
          <c:val>
            <c:numRef>
              <c:f>Sheet1!$B$6:$B$10</c:f>
              <c:numCache>
                <c:formatCode>General</c:formatCode>
                <c:ptCount val="2"/>
                <c:pt idx="0">
                  <c:v>3.2</c:v>
                </c:pt>
                <c:pt idx="1">
                  <c:v>5.2</c:v>
                </c:pt>
              </c:numCache>
            </c:numRef>
          </c:val>
          <c:extLst>
            <c:ext xmlns:c16="http://schemas.microsoft.com/office/drawing/2014/chart" uri="{C3380CC4-5D6E-409C-BE32-E72D297353CC}">
              <c16:uniqueId val="{00000007-7FF7-0B48-9FDA-8F637FC64984}"/>
            </c:ext>
          </c:extLst>
        </c:ser>
        <c:dLbls>
          <c:showLegendKey val="0"/>
          <c:showVal val="1"/>
          <c:showCatName val="0"/>
          <c:showSerName val="0"/>
          <c:showPercent val="0"/>
          <c:showBubbleSize val="0"/>
        </c:dLbls>
        <c:gapWidth val="60"/>
        <c:axId val="410601024"/>
        <c:axId val="410600240"/>
      </c:barChart>
      <c:catAx>
        <c:axId val="410601024"/>
        <c:scaling>
          <c:orientation val="minMax"/>
        </c:scaling>
        <c:delete val="1"/>
        <c:axPos val="l"/>
        <c:numFmt formatCode="General" sourceLinked="1"/>
        <c:majorTickMark val="out"/>
        <c:minorTickMark val="none"/>
        <c:tickLblPos val="nextTo"/>
        <c:crossAx val="410600240"/>
        <c:crosses val="autoZero"/>
        <c:auto val="1"/>
        <c:lblAlgn val="ctr"/>
        <c:lblOffset val="100"/>
        <c:noMultiLvlLbl val="0"/>
      </c:catAx>
      <c:valAx>
        <c:axId val="410600240"/>
        <c:scaling>
          <c:orientation val="minMax"/>
          <c:max val="10"/>
          <c:min val="0"/>
        </c:scaling>
        <c:delete val="0"/>
        <c:axPos val="b"/>
        <c:majorGridlines>
          <c:spPr>
            <a:ln w="3246">
              <a:solidFill>
                <a:srgbClr val="1464A5">
                  <a:lumMod val="20000"/>
                  <a:lumOff val="80000"/>
                </a:srgbClr>
              </a:solidFill>
              <a:prstDash val="solid"/>
            </a:ln>
          </c:spPr>
        </c:majorGridlines>
        <c:numFmt formatCode="#,##0" sourceLinked="0"/>
        <c:majorTickMark val="out"/>
        <c:minorTickMark val="none"/>
        <c:tickLblPos val="nextTo"/>
        <c:spPr>
          <a:ln w="3246">
            <a:noFill/>
            <a:prstDash val="solid"/>
          </a:ln>
        </c:spPr>
        <c:txPr>
          <a:bodyPr rot="0" vert="horz"/>
          <a:lstStyle/>
          <a:p>
            <a:pPr>
              <a:defRPr sz="600" b="0" i="0" u="none" strike="noStrike" baseline="0">
                <a:solidFill>
                  <a:srgbClr val="666666"/>
                </a:solidFill>
                <a:latin typeface="+mj-lt"/>
                <a:ea typeface="Century Gothic"/>
                <a:cs typeface="Calibri" panose="020F0502020204030204" pitchFamily="34" charset="0"/>
              </a:defRPr>
            </a:pPr>
            <a:endParaRPr lang="es-ES"/>
          </a:p>
        </c:txPr>
        <c:crossAx val="410601024"/>
        <c:crosses val="autoZero"/>
        <c:crossBetween val="between"/>
        <c:majorUnit val="2"/>
      </c:valAx>
      <c:spPr>
        <a:noFill/>
        <a:ln w="25400">
          <a:noFill/>
        </a:ln>
      </c:spPr>
    </c:plotArea>
    <c:plotVisOnly val="1"/>
    <c:dispBlanksAs val="gap"/>
    <c:showDLblsOverMax val="0"/>
  </c:chart>
  <c:spPr>
    <a:noFill/>
    <a:ln>
      <a:noFill/>
    </a:ln>
  </c:spPr>
  <c:txPr>
    <a:bodyPr/>
    <a:lstStyle/>
    <a:p>
      <a:pPr>
        <a:defRPr sz="307" b="1" i="0" u="none" strike="noStrike" baseline="0">
          <a:solidFill>
            <a:srgbClr val="000000"/>
          </a:solidFill>
          <a:latin typeface="Times New Roman"/>
          <a:ea typeface="Times New Roman"/>
          <a:cs typeface="Times New Roman"/>
        </a:defRPr>
      </a:pPr>
      <a:endParaRPr lang="es-E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E45AA39B-AC57-0341-A388-B3F7A0F566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dirty="0"/>
          </a:p>
        </p:txBody>
      </p:sp>
      <p:sp>
        <p:nvSpPr>
          <p:cNvPr id="3" name="Marcador de fecha 2">
            <a:extLst>
              <a:ext uri="{FF2B5EF4-FFF2-40B4-BE49-F238E27FC236}">
                <a16:creationId xmlns:a16="http://schemas.microsoft.com/office/drawing/2014/main" id="{71222439-E538-6E45-A6CC-CE99D6AB4E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F7A5C3-FD5B-264D-A729-EF921A6CBC9E}" type="datetimeFigureOut">
              <a:rPr lang="es-AR" smtClean="0"/>
              <a:t>14/7/2026</a:t>
            </a:fld>
            <a:endParaRPr lang="es-AR" dirty="0"/>
          </a:p>
        </p:txBody>
      </p:sp>
      <p:sp>
        <p:nvSpPr>
          <p:cNvPr id="4" name="Marcador de pie de página 3">
            <a:extLst>
              <a:ext uri="{FF2B5EF4-FFF2-40B4-BE49-F238E27FC236}">
                <a16:creationId xmlns:a16="http://schemas.microsoft.com/office/drawing/2014/main" id="{8E49685A-0EEC-5040-B196-0A128CEFE4A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dirty="0"/>
          </a:p>
        </p:txBody>
      </p:sp>
      <p:sp>
        <p:nvSpPr>
          <p:cNvPr id="5" name="Marcador de número de diapositiva 4">
            <a:extLst>
              <a:ext uri="{FF2B5EF4-FFF2-40B4-BE49-F238E27FC236}">
                <a16:creationId xmlns:a16="http://schemas.microsoft.com/office/drawing/2014/main" id="{1B80E8DF-124F-AE47-905D-8E591A2D0EA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5B4C4F-229C-814C-B6E9-C50AFD6E3555}" type="slidenum">
              <a:rPr lang="es-AR" smtClean="0"/>
              <a:t>‹Nº›</a:t>
            </a:fld>
            <a:endParaRPr lang="es-AR" dirty="0"/>
          </a:p>
        </p:txBody>
      </p:sp>
    </p:spTree>
    <p:extLst>
      <p:ext uri="{BB962C8B-B14F-4D97-AF65-F5344CB8AC3E}">
        <p14:creationId xmlns:p14="http://schemas.microsoft.com/office/powerpoint/2010/main" val="23300619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5" name="Shape 65"/>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66" name="Shape 6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580875190"/>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AR" dirty="0"/>
          </a:p>
        </p:txBody>
      </p:sp>
    </p:spTree>
    <p:extLst>
      <p:ext uri="{BB962C8B-B14F-4D97-AF65-F5344CB8AC3E}">
        <p14:creationId xmlns:p14="http://schemas.microsoft.com/office/powerpoint/2010/main" val="3406615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514547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2563649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FFC02-D069-F341-6B48-82FE4EA3D40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6C3E065-433C-D35E-1AA8-F71BD2CD4B01}"/>
              </a:ext>
            </a:extLst>
          </p:cNvPr>
          <p:cNvSpPr>
            <a:spLocks noGrp="1" noRot="1" noChangeAspect="1"/>
          </p:cNvSpPr>
          <p:nvPr>
            <p:ph type="sldImg"/>
          </p:nvPr>
        </p:nvSpPr>
        <p:spPr>
          <a:xfrm>
            <a:off x="381000" y="685800"/>
            <a:ext cx="6096000" cy="3429000"/>
          </a:xfrm>
        </p:spPr>
      </p:sp>
      <p:sp>
        <p:nvSpPr>
          <p:cNvPr id="3" name="Marcador de notas 2">
            <a:extLst>
              <a:ext uri="{FF2B5EF4-FFF2-40B4-BE49-F238E27FC236}">
                <a16:creationId xmlns:a16="http://schemas.microsoft.com/office/drawing/2014/main" id="{A3D1F3A5-626C-E362-6EDC-5EA9A2A36105}"/>
              </a:ext>
            </a:extLst>
          </p:cNvPr>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2794956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AR" dirty="0"/>
          </a:p>
        </p:txBody>
      </p:sp>
    </p:spTree>
    <p:extLst>
      <p:ext uri="{BB962C8B-B14F-4D97-AF65-F5344CB8AC3E}">
        <p14:creationId xmlns:p14="http://schemas.microsoft.com/office/powerpoint/2010/main" val="2894778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1569484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19FCC-E20D-CAC0-64D2-497A455DEA4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CC60243-5AF9-83F9-8E4C-6B6163228048}"/>
              </a:ext>
            </a:extLst>
          </p:cNvPr>
          <p:cNvSpPr>
            <a:spLocks noGrp="1" noRot="1" noChangeAspect="1"/>
          </p:cNvSpPr>
          <p:nvPr>
            <p:ph type="sldImg"/>
          </p:nvPr>
        </p:nvSpPr>
        <p:spPr>
          <a:xfrm>
            <a:off x="381000" y="685800"/>
            <a:ext cx="6096000" cy="3429000"/>
          </a:xfrm>
        </p:spPr>
      </p:sp>
      <p:sp>
        <p:nvSpPr>
          <p:cNvPr id="3" name="Marcador de notas 2">
            <a:extLst>
              <a:ext uri="{FF2B5EF4-FFF2-40B4-BE49-F238E27FC236}">
                <a16:creationId xmlns:a16="http://schemas.microsoft.com/office/drawing/2014/main" id="{CB7CC2AA-10E6-0084-19A7-963B1B2A983B}"/>
              </a:ext>
            </a:extLst>
          </p:cNvPr>
          <p:cNvSpPr>
            <a:spLocks noGrp="1"/>
          </p:cNvSpPr>
          <p:nvPr>
            <p:ph type="body" idx="1"/>
          </p:nvPr>
        </p:nvSpPr>
        <p:spPr/>
        <p:txBody>
          <a:bodyPr/>
          <a:lstStyle/>
          <a:p>
            <a:endParaRPr lang="es-AR" dirty="0"/>
          </a:p>
        </p:txBody>
      </p:sp>
    </p:spTree>
    <p:extLst>
      <p:ext uri="{BB962C8B-B14F-4D97-AF65-F5344CB8AC3E}">
        <p14:creationId xmlns:p14="http://schemas.microsoft.com/office/powerpoint/2010/main" val="774346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3"/>
        <p:cNvGrpSpPr/>
        <p:nvPr/>
      </p:nvGrpSpPr>
      <p:grpSpPr>
        <a:xfrm>
          <a:off x="0" y="0"/>
          <a:ext cx="0" cy="0"/>
          <a:chOff x="0" y="0"/>
          <a:chExt cx="0" cy="0"/>
        </a:xfrm>
      </p:grpSpPr>
      <p:sp>
        <p:nvSpPr>
          <p:cNvPr id="934" name="Google Shape;934;p6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35" name="Google Shape;935;p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1">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464500" y="1493134"/>
            <a:ext cx="4763158" cy="1944547"/>
          </a:xfrm>
          <a:prstGeom prst="rect">
            <a:avLst/>
          </a:prstGeom>
        </p:spPr>
        <p:txBody>
          <a:bodyPr wrap="square" lIns="0" tIns="0" rIns="0" bIns="0"/>
          <a:lstStyle>
            <a:lvl1pPr algn="l">
              <a:lnSpc>
                <a:spcPct val="110000"/>
              </a:lnSpc>
              <a:defRPr sz="3600" b="1">
                <a:solidFill>
                  <a:schemeClr val="bg1"/>
                </a:solidFill>
              </a:defRPr>
            </a:lvl1pPr>
          </a:lstStyle>
          <a:p>
            <a:r>
              <a:rPr lang="es-ES"/>
              <a:t>Haga clic para modificar el estilo de título del patrón</a:t>
            </a:r>
            <a:endParaRPr lang="es-ES" dirty="0"/>
          </a:p>
        </p:txBody>
      </p:sp>
      <p:pic>
        <p:nvPicPr>
          <p:cNvPr id="3" name="Imagen 2">
            <a:extLst>
              <a:ext uri="{FF2B5EF4-FFF2-40B4-BE49-F238E27FC236}">
                <a16:creationId xmlns:a16="http://schemas.microsoft.com/office/drawing/2014/main" id="{069DFB84-02C5-BA42-9200-7C641DDE060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05041" y="393785"/>
            <a:ext cx="1644629" cy="521348"/>
          </a:xfrm>
          <a:prstGeom prst="rect">
            <a:avLst/>
          </a:prstGeom>
        </p:spPr>
      </p:pic>
    </p:spTree>
    <p:extLst>
      <p:ext uri="{BB962C8B-B14F-4D97-AF65-F5344CB8AC3E}">
        <p14:creationId xmlns:p14="http://schemas.microsoft.com/office/powerpoint/2010/main" val="368743055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rtada 2">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ítulo 4"/>
          <p:cNvSpPr>
            <a:spLocks noGrp="1"/>
          </p:cNvSpPr>
          <p:nvPr>
            <p:ph type="title"/>
          </p:nvPr>
        </p:nvSpPr>
        <p:spPr>
          <a:xfrm>
            <a:off x="464500" y="1493134"/>
            <a:ext cx="4763158" cy="1944547"/>
          </a:xfrm>
          <a:prstGeom prst="rect">
            <a:avLst/>
          </a:prstGeom>
        </p:spPr>
        <p:txBody>
          <a:bodyPr wrap="square" lIns="0" tIns="0" rIns="0" bIns="0"/>
          <a:lstStyle>
            <a:lvl1pPr algn="l">
              <a:lnSpc>
                <a:spcPct val="110000"/>
              </a:lnSpc>
              <a:defRPr sz="3600" b="1">
                <a:solidFill>
                  <a:schemeClr val="bg1"/>
                </a:solidFill>
              </a:defRPr>
            </a:lvl1pPr>
          </a:lstStyle>
          <a:p>
            <a:r>
              <a:rPr lang="es-ES"/>
              <a:t>Haga clic para modificar el estilo de título del patrón</a:t>
            </a:r>
            <a:endParaRPr lang="es-ES" dirty="0"/>
          </a:p>
        </p:txBody>
      </p:sp>
      <p:pic>
        <p:nvPicPr>
          <p:cNvPr id="4" name="Imagen 3">
            <a:extLst>
              <a:ext uri="{FF2B5EF4-FFF2-40B4-BE49-F238E27FC236}">
                <a16:creationId xmlns:a16="http://schemas.microsoft.com/office/drawing/2014/main" id="{6CD637A9-5513-FD47-B520-4B0E5DAFFB9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964836" y="442946"/>
            <a:ext cx="1644629" cy="521348"/>
          </a:xfrm>
          <a:prstGeom prst="rect">
            <a:avLst/>
          </a:prstGeom>
        </p:spPr>
      </p:pic>
    </p:spTree>
    <p:extLst>
      <p:ext uri="{BB962C8B-B14F-4D97-AF65-F5344CB8AC3E}">
        <p14:creationId xmlns:p14="http://schemas.microsoft.com/office/powerpoint/2010/main" val="1103752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dice">
    <p:bg>
      <p:bgPr>
        <a:solidFill>
          <a:srgbClr val="043263"/>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850663" y="1526058"/>
            <a:ext cx="3920977" cy="1595602"/>
          </a:xfrm>
          <a:prstGeom prst="rect">
            <a:avLst/>
          </a:prstGeom>
        </p:spPr>
        <p:txBody>
          <a:bodyPr lIns="0" tIns="0" rIns="0" bIns="0"/>
          <a:lstStyle>
            <a:lvl1pPr algn="l">
              <a:lnSpc>
                <a:spcPct val="110000"/>
              </a:lnSpc>
              <a:defRPr sz="3200">
                <a:solidFill>
                  <a:schemeClr val="accent3"/>
                </a:solidFill>
                <a:latin typeface="+mn-lt"/>
              </a:defRPr>
            </a:lvl1pPr>
          </a:lstStyle>
          <a:p>
            <a:r>
              <a:rPr lang="es-ES"/>
              <a:t>Haga clic para modificar el estilo de título del patrón</a:t>
            </a:r>
            <a:endParaRPr lang="es-ES" dirty="0"/>
          </a:p>
        </p:txBody>
      </p:sp>
      <p:pic>
        <p:nvPicPr>
          <p:cNvPr id="4" name="Imagen 3">
            <a:extLst>
              <a:ext uri="{FF2B5EF4-FFF2-40B4-BE49-F238E27FC236}">
                <a16:creationId xmlns:a16="http://schemas.microsoft.com/office/drawing/2014/main" id="{4DCCF64C-95BB-7D41-B7D3-B4EA07968E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05041" y="393785"/>
            <a:ext cx="1644629" cy="521348"/>
          </a:xfrm>
          <a:prstGeom prst="rect">
            <a:avLst/>
          </a:prstGeom>
        </p:spPr>
      </p:pic>
    </p:spTree>
    <p:extLst>
      <p:ext uri="{BB962C8B-B14F-4D97-AF65-F5344CB8AC3E}">
        <p14:creationId xmlns:p14="http://schemas.microsoft.com/office/powerpoint/2010/main" val="709416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10293" y="2045886"/>
            <a:ext cx="4897556" cy="1569240"/>
          </a:xfrm>
          <a:prstGeom prst="rect">
            <a:avLst/>
          </a:prstGeom>
        </p:spPr>
        <p:txBody>
          <a:bodyPr/>
          <a:lstStyle>
            <a:lvl1pPr algn="l">
              <a:lnSpc>
                <a:spcPct val="110000"/>
              </a:lnSpc>
              <a:defRPr sz="3200" b="0">
                <a:solidFill>
                  <a:schemeClr val="bg1"/>
                </a:solidFill>
                <a:latin typeface="+mj-lt"/>
              </a:defRPr>
            </a:lvl1pPr>
          </a:lstStyle>
          <a:p>
            <a:r>
              <a:rPr lang="es-ES"/>
              <a:t>Haga clic para modificar el estilo de título del patrón</a:t>
            </a:r>
            <a:endParaRPr lang="es-ES" dirty="0"/>
          </a:p>
        </p:txBody>
      </p:sp>
      <p:pic>
        <p:nvPicPr>
          <p:cNvPr id="6" name="Imagen 3" descr="Imagen 3">
            <a:extLst>
              <a:ext uri="{FF2B5EF4-FFF2-40B4-BE49-F238E27FC236}">
                <a16:creationId xmlns:a16="http://schemas.microsoft.com/office/drawing/2014/main" id="{1448A345-CF2E-254B-9454-93678066CA70}"/>
              </a:ext>
            </a:extLst>
          </p:cNvPr>
          <p:cNvPicPr>
            <a:picLocks noChangeAspect="1"/>
          </p:cNvPicPr>
          <p:nvPr userDrawn="1"/>
        </p:nvPicPr>
        <p:blipFill>
          <a:blip r:embed="rId3"/>
          <a:stretch>
            <a:fillRect/>
          </a:stretch>
        </p:blipFill>
        <p:spPr>
          <a:xfrm>
            <a:off x="7741920" y="206725"/>
            <a:ext cx="1096146" cy="347479"/>
          </a:xfrm>
          <a:prstGeom prst="rect">
            <a:avLst/>
          </a:prstGeom>
          <a:ln w="12700">
            <a:miter lim="400000"/>
          </a:ln>
        </p:spPr>
      </p:pic>
    </p:spTree>
    <p:extLst>
      <p:ext uri="{BB962C8B-B14F-4D97-AF65-F5344CB8AC3E}">
        <p14:creationId xmlns:p14="http://schemas.microsoft.com/office/powerpoint/2010/main" val="3825803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73010" y="406726"/>
            <a:ext cx="6884100" cy="342000"/>
          </a:xfrm>
          <a:prstGeom prst="rect">
            <a:avLst/>
          </a:prstGeom>
        </p:spPr>
        <p:txBody>
          <a:bodyPr lIns="0" tIns="0" rIns="0" bIns="0" anchor="t"/>
          <a:lstStyle>
            <a:lvl1pPr algn="l">
              <a:defRPr sz="2000" b="1">
                <a:solidFill>
                  <a:schemeClr val="accent4"/>
                </a:solidFill>
                <a:latin typeface="+mj-lt"/>
              </a:defRPr>
            </a:lvl1pPr>
          </a:lstStyle>
          <a:p>
            <a:r>
              <a:rPr lang="es-ES"/>
              <a:t>Haga clic para modificar el estilo de título del patrón</a:t>
            </a:r>
            <a:endParaRPr lang="es-ES_tradnl" dirty="0"/>
          </a:p>
        </p:txBody>
      </p:sp>
      <p:sp>
        <p:nvSpPr>
          <p:cNvPr id="6" name="Forma libre 11">
            <a:extLst>
              <a:ext uri="{FF2B5EF4-FFF2-40B4-BE49-F238E27FC236}">
                <a16:creationId xmlns:a16="http://schemas.microsoft.com/office/drawing/2014/main" id="{B33E5E35-5FB8-B148-B1BD-4743EFDA2D5C}"/>
              </a:ext>
            </a:extLst>
          </p:cNvPr>
          <p:cNvSpPr/>
          <p:nvPr userDrawn="1"/>
        </p:nvSpPr>
        <p:spPr>
          <a:xfrm>
            <a:off x="8868798" y="0"/>
            <a:ext cx="279400" cy="167641"/>
          </a:xfrm>
          <a:custGeom>
            <a:avLst/>
            <a:gdLst/>
            <a:ahLst/>
            <a:cxnLst>
              <a:cxn ang="0">
                <a:pos x="wd2" y="hd2"/>
              </a:cxn>
              <a:cxn ang="5400000">
                <a:pos x="wd2" y="hd2"/>
              </a:cxn>
              <a:cxn ang="10800000">
                <a:pos x="wd2" y="hd2"/>
              </a:cxn>
              <a:cxn ang="16200000">
                <a:pos x="wd2" y="hd2"/>
              </a:cxn>
            </a:cxnLst>
            <a:rect l="0" t="0" r="r" b="b"/>
            <a:pathLst>
              <a:path w="21600" h="21600" extrusionOk="0">
                <a:moveTo>
                  <a:pt x="5891" y="0"/>
                </a:moveTo>
                <a:lnTo>
                  <a:pt x="21600" y="0"/>
                </a:lnTo>
                <a:lnTo>
                  <a:pt x="21276" y="1190"/>
                </a:lnTo>
                <a:lnTo>
                  <a:pt x="21276" y="21600"/>
                </a:lnTo>
                <a:lnTo>
                  <a:pt x="0" y="21600"/>
                </a:lnTo>
                <a:close/>
              </a:path>
            </a:pathLst>
          </a:custGeom>
          <a:solidFill>
            <a:schemeClr val="accent3"/>
          </a:solidFill>
          <a:ln w="12700">
            <a:miter lim="400000"/>
          </a:ln>
        </p:spPr>
        <p:txBody>
          <a:bodyPr lIns="45719" rIns="45719" anchor="ctr"/>
          <a:lstStyle/>
          <a:p>
            <a:pPr algn="ctr">
              <a:defRPr>
                <a:solidFill>
                  <a:srgbClr val="FFFFFF"/>
                </a:solidFill>
              </a:defRPr>
            </a:pPr>
            <a:endParaRPr dirty="0"/>
          </a:p>
        </p:txBody>
      </p:sp>
      <p:sp>
        <p:nvSpPr>
          <p:cNvPr id="7" name="Número de diapositiva">
            <a:extLst>
              <a:ext uri="{FF2B5EF4-FFF2-40B4-BE49-F238E27FC236}">
                <a16:creationId xmlns:a16="http://schemas.microsoft.com/office/drawing/2014/main" id="{5951E7C9-F685-1F43-ACDF-385B546F9E0F}"/>
              </a:ext>
            </a:extLst>
          </p:cNvPr>
          <p:cNvSpPr txBox="1">
            <a:spLocks noGrp="1"/>
          </p:cNvSpPr>
          <p:nvPr>
            <p:ph type="sldNum" sz="quarter" idx="2"/>
          </p:nvPr>
        </p:nvSpPr>
        <p:spPr>
          <a:xfrm>
            <a:off x="8958567" y="31388"/>
            <a:ext cx="127001" cy="127001"/>
          </a:xfrm>
          <a:prstGeom prst="rect">
            <a:avLst/>
          </a:prstGeom>
        </p:spPr>
        <p:txBody>
          <a:bodyPr lIns="0" tIns="0" rIns="0" bIns="0" anchor="t"/>
          <a:lstStyle>
            <a:lvl1pPr marR="5143" algn="ctr" defTabSz="925669">
              <a:defRPr sz="700">
                <a:solidFill>
                  <a:srgbClr val="FFFFFF"/>
                </a:solidFill>
                <a:latin typeface="BBVABentonSans"/>
                <a:ea typeface="BBVABentonSans"/>
                <a:cs typeface="BBVABentonSans"/>
                <a:sym typeface="BBVABentonSans"/>
              </a:defRPr>
            </a:lvl1pPr>
          </a:lstStyle>
          <a:p>
            <a:fld id="{86CB4B4D-7CA3-9044-876B-883B54F8677D}" type="slidenum">
              <a:t>‹Nº›</a:t>
            </a:fld>
            <a:endParaRPr dirty="0"/>
          </a:p>
        </p:txBody>
      </p:sp>
      <p:sp>
        <p:nvSpPr>
          <p:cNvPr id="8" name="object 2">
            <a:extLst>
              <a:ext uri="{FF2B5EF4-FFF2-40B4-BE49-F238E27FC236}">
                <a16:creationId xmlns:a16="http://schemas.microsoft.com/office/drawing/2014/main" id="{2D46FF69-70B4-DE4C-A4CA-42E84A15D552}"/>
              </a:ext>
            </a:extLst>
          </p:cNvPr>
          <p:cNvSpPr txBox="1"/>
          <p:nvPr userDrawn="1"/>
        </p:nvSpPr>
        <p:spPr>
          <a:xfrm>
            <a:off x="6254804" y="40640"/>
            <a:ext cx="2582022" cy="107722"/>
          </a:xfrm>
          <a:prstGeom prst="rect">
            <a:avLst/>
          </a:prstGeom>
        </p:spPr>
        <p:txBody>
          <a:bodyPr vert="horz" wrap="square" lIns="0" tIns="0" rIns="0" bIns="0" rtlCol="0">
            <a:spAutoFit/>
          </a:bodyPr>
          <a:lstStyle/>
          <a:p>
            <a:pPr marR="5143" algn="r" defTabSz="925670" hangingPunct="1">
              <a:buSzPct val="150000"/>
              <a:defRPr/>
            </a:pPr>
            <a:r>
              <a:rPr lang="es-ES_tradnl" sz="700" b="1" kern="1200" spc="-5" dirty="0">
                <a:solidFill>
                  <a:srgbClr val="2DCCCD"/>
                </a:solidFill>
                <a:latin typeface="BBVABentonSans"/>
                <a:ea typeface="ＭＳ Ｐゴシック" pitchFamily="34" charset="-128"/>
                <a:cs typeface="BBVA Office Book"/>
              </a:rPr>
              <a:t>Percepciones sobre la naturaleza y la biodiversidad</a:t>
            </a:r>
          </a:p>
        </p:txBody>
      </p:sp>
    </p:spTree>
    <p:extLst>
      <p:ext uri="{BB962C8B-B14F-4D97-AF65-F5344CB8AC3E}">
        <p14:creationId xmlns:p14="http://schemas.microsoft.com/office/powerpoint/2010/main" val="724475685"/>
      </p:ext>
    </p:extLst>
  </p:cSld>
  <p:clrMapOvr>
    <a:masterClrMapping/>
  </p:clrMapOvr>
  <p:extLst>
    <p:ext uri="{DCECCB84-F9BA-43D5-87BE-67443E8EF086}">
      <p15:sldGuideLst xmlns:p15="http://schemas.microsoft.com/office/powerpoint/2012/main">
        <p15:guide id="1" orient="horz" pos="306">
          <p15:clr>
            <a:srgbClr val="FBAE40"/>
          </p15:clr>
        </p15:guide>
        <p15:guide id="2" pos="310">
          <p15:clr>
            <a:srgbClr val="FBAE40"/>
          </p15:clr>
        </p15:guide>
        <p15:guide id="3" pos="5653">
          <p15:clr>
            <a:srgbClr val="FBAE40"/>
          </p15:clr>
        </p15:guide>
        <p15:guide id="4" orient="horz" pos="3134">
          <p15:clr>
            <a:srgbClr val="FBAE40"/>
          </p15:clr>
        </p15:guide>
        <p15:guide id="5" orient="horz" pos="713">
          <p15:clr>
            <a:srgbClr val="FBAE40"/>
          </p15:clr>
        </p15:guide>
        <p15:guide id="6" orient="horz" pos="849">
          <p15:clr>
            <a:srgbClr val="FBAE40"/>
          </p15:clr>
        </p15:guide>
        <p15:guide id="7" orient="horz" pos="59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0" name="7 Marcador de posición de imagen"/>
          <p:cNvSpPr>
            <a:spLocks noGrp="1"/>
          </p:cNvSpPr>
          <p:nvPr>
            <p:ph type="pic" sz="quarter" idx="10"/>
          </p:nvPr>
        </p:nvSpPr>
        <p:spPr>
          <a:xfrm>
            <a:off x="3777188" y="-2"/>
            <a:ext cx="5370878" cy="5146153"/>
          </a:xfrm>
          <a:custGeom>
            <a:avLst/>
            <a:gdLst>
              <a:gd name="connsiteX0" fmla="*/ 0 w 5547359"/>
              <a:gd name="connsiteY0" fmla="*/ 0 h 5715000"/>
              <a:gd name="connsiteX1" fmla="*/ 5547359 w 5547359"/>
              <a:gd name="connsiteY1" fmla="*/ 0 h 5715000"/>
              <a:gd name="connsiteX2" fmla="*/ 5547359 w 5547359"/>
              <a:gd name="connsiteY2" fmla="*/ 5715000 h 5715000"/>
              <a:gd name="connsiteX3" fmla="*/ 0 w 5547359"/>
              <a:gd name="connsiteY3" fmla="*/ 5715000 h 5715000"/>
              <a:gd name="connsiteX4" fmla="*/ 0 w 5547359"/>
              <a:gd name="connsiteY4" fmla="*/ 0 h 5715000"/>
              <a:gd name="connsiteX0" fmla="*/ 0 w 5547359"/>
              <a:gd name="connsiteY0" fmla="*/ 0 h 5727192"/>
              <a:gd name="connsiteX1" fmla="*/ 5547359 w 5547359"/>
              <a:gd name="connsiteY1" fmla="*/ 0 h 5727192"/>
              <a:gd name="connsiteX2" fmla="*/ 4139183 w 5547359"/>
              <a:gd name="connsiteY2" fmla="*/ 5727192 h 5727192"/>
              <a:gd name="connsiteX3" fmla="*/ 0 w 5547359"/>
              <a:gd name="connsiteY3" fmla="*/ 5715000 h 5727192"/>
              <a:gd name="connsiteX4" fmla="*/ 0 w 5547359"/>
              <a:gd name="connsiteY4" fmla="*/ 0 h 5727192"/>
              <a:gd name="connsiteX0" fmla="*/ 0 w 5547359"/>
              <a:gd name="connsiteY0" fmla="*/ 0 h 5715000"/>
              <a:gd name="connsiteX1" fmla="*/ 5547359 w 5547359"/>
              <a:gd name="connsiteY1" fmla="*/ 0 h 5715000"/>
              <a:gd name="connsiteX2" fmla="*/ 4278883 w 5547359"/>
              <a:gd name="connsiteY2" fmla="*/ 5155692 h 5715000"/>
              <a:gd name="connsiteX3" fmla="*/ 0 w 5547359"/>
              <a:gd name="connsiteY3" fmla="*/ 5715000 h 5715000"/>
              <a:gd name="connsiteX4" fmla="*/ 0 w 5547359"/>
              <a:gd name="connsiteY4" fmla="*/ 0 h 5715000"/>
              <a:gd name="connsiteX0" fmla="*/ 25400 w 5572759"/>
              <a:gd name="connsiteY0" fmla="*/ 0 h 5194300"/>
              <a:gd name="connsiteX1" fmla="*/ 5572759 w 5572759"/>
              <a:gd name="connsiteY1" fmla="*/ 0 h 5194300"/>
              <a:gd name="connsiteX2" fmla="*/ 4304283 w 5572759"/>
              <a:gd name="connsiteY2" fmla="*/ 5155692 h 5194300"/>
              <a:gd name="connsiteX3" fmla="*/ 0 w 5572759"/>
              <a:gd name="connsiteY3" fmla="*/ 5194300 h 5194300"/>
              <a:gd name="connsiteX4" fmla="*/ 25400 w 5572759"/>
              <a:gd name="connsiteY4" fmla="*/ 0 h 5194300"/>
              <a:gd name="connsiteX0" fmla="*/ 25400 w 5572759"/>
              <a:gd name="connsiteY0" fmla="*/ 0 h 5194300"/>
              <a:gd name="connsiteX1" fmla="*/ 5572759 w 5572759"/>
              <a:gd name="connsiteY1" fmla="*/ 0 h 5194300"/>
              <a:gd name="connsiteX2" fmla="*/ 5546343 w 5572759"/>
              <a:gd name="connsiteY2" fmla="*/ 5148072 h 5194300"/>
              <a:gd name="connsiteX3" fmla="*/ 0 w 5572759"/>
              <a:gd name="connsiteY3" fmla="*/ 5194300 h 5194300"/>
              <a:gd name="connsiteX4" fmla="*/ 25400 w 5572759"/>
              <a:gd name="connsiteY4" fmla="*/ 0 h 5194300"/>
              <a:gd name="connsiteX0" fmla="*/ 2540000 w 5572759"/>
              <a:gd name="connsiteY0" fmla="*/ 0 h 5194300"/>
              <a:gd name="connsiteX1" fmla="*/ 5572759 w 5572759"/>
              <a:gd name="connsiteY1" fmla="*/ 0 h 5194300"/>
              <a:gd name="connsiteX2" fmla="*/ 5546343 w 5572759"/>
              <a:gd name="connsiteY2" fmla="*/ 5148072 h 5194300"/>
              <a:gd name="connsiteX3" fmla="*/ 0 w 5572759"/>
              <a:gd name="connsiteY3" fmla="*/ 5194300 h 5194300"/>
              <a:gd name="connsiteX4" fmla="*/ 2540000 w 5572759"/>
              <a:gd name="connsiteY4" fmla="*/ 0 h 5194300"/>
              <a:gd name="connsiteX0" fmla="*/ 2540000 w 5584443"/>
              <a:gd name="connsiteY0" fmla="*/ 0 h 5194300"/>
              <a:gd name="connsiteX1" fmla="*/ 5572759 w 5584443"/>
              <a:gd name="connsiteY1" fmla="*/ 0 h 5194300"/>
              <a:gd name="connsiteX2" fmla="*/ 5584443 w 5584443"/>
              <a:gd name="connsiteY2" fmla="*/ 5194243 h 5194300"/>
              <a:gd name="connsiteX3" fmla="*/ 0 w 5584443"/>
              <a:gd name="connsiteY3" fmla="*/ 5194300 h 5194300"/>
              <a:gd name="connsiteX4" fmla="*/ 2540000 w 5584443"/>
              <a:gd name="connsiteY4" fmla="*/ 0 h 5194300"/>
              <a:gd name="connsiteX0" fmla="*/ 2540000 w 5576823"/>
              <a:gd name="connsiteY0" fmla="*/ 0 h 5194300"/>
              <a:gd name="connsiteX1" fmla="*/ 5572759 w 5576823"/>
              <a:gd name="connsiteY1" fmla="*/ 0 h 5194300"/>
              <a:gd name="connsiteX2" fmla="*/ 5576823 w 5576823"/>
              <a:gd name="connsiteY2" fmla="*/ 5194243 h 5194300"/>
              <a:gd name="connsiteX3" fmla="*/ 0 w 5576823"/>
              <a:gd name="connsiteY3" fmla="*/ 5194300 h 5194300"/>
              <a:gd name="connsiteX4" fmla="*/ 2540000 w 5576823"/>
              <a:gd name="connsiteY4" fmla="*/ 0 h 5194300"/>
              <a:gd name="connsiteX0" fmla="*/ 2380952 w 5576823"/>
              <a:gd name="connsiteY0" fmla="*/ 0 h 5194300"/>
              <a:gd name="connsiteX1" fmla="*/ 5572759 w 5576823"/>
              <a:gd name="connsiteY1" fmla="*/ 0 h 5194300"/>
              <a:gd name="connsiteX2" fmla="*/ 5576823 w 5576823"/>
              <a:gd name="connsiteY2" fmla="*/ 5194243 h 5194300"/>
              <a:gd name="connsiteX3" fmla="*/ 0 w 5576823"/>
              <a:gd name="connsiteY3" fmla="*/ 5194300 h 5194300"/>
              <a:gd name="connsiteX4" fmla="*/ 2380952 w 5576823"/>
              <a:gd name="connsiteY4" fmla="*/ 0 h 5194300"/>
              <a:gd name="connsiteX0" fmla="*/ 2155635 w 5351506"/>
              <a:gd name="connsiteY0" fmla="*/ 0 h 5194243"/>
              <a:gd name="connsiteX1" fmla="*/ 5347442 w 5351506"/>
              <a:gd name="connsiteY1" fmla="*/ 0 h 5194243"/>
              <a:gd name="connsiteX2" fmla="*/ 5351506 w 5351506"/>
              <a:gd name="connsiteY2" fmla="*/ 5194243 h 5194243"/>
              <a:gd name="connsiteX3" fmla="*/ 0 w 5351506"/>
              <a:gd name="connsiteY3" fmla="*/ 5171214 h 5194243"/>
              <a:gd name="connsiteX4" fmla="*/ 2155635 w 5351506"/>
              <a:gd name="connsiteY4" fmla="*/ 0 h 5194243"/>
              <a:gd name="connsiteX0" fmla="*/ 2155635 w 5351506"/>
              <a:gd name="connsiteY0" fmla="*/ 0 h 5201995"/>
              <a:gd name="connsiteX1" fmla="*/ 5347442 w 5351506"/>
              <a:gd name="connsiteY1" fmla="*/ 0 h 5201995"/>
              <a:gd name="connsiteX2" fmla="*/ 5351506 w 5351506"/>
              <a:gd name="connsiteY2" fmla="*/ 5194243 h 5201995"/>
              <a:gd name="connsiteX3" fmla="*/ 0 w 5351506"/>
              <a:gd name="connsiteY3" fmla="*/ 5201995 h 5201995"/>
              <a:gd name="connsiteX4" fmla="*/ 2155635 w 5351506"/>
              <a:gd name="connsiteY4" fmla="*/ 0 h 5201995"/>
              <a:gd name="connsiteX0" fmla="*/ 2334564 w 5351506"/>
              <a:gd name="connsiteY0" fmla="*/ 0 h 5209690"/>
              <a:gd name="connsiteX1" fmla="*/ 5347442 w 5351506"/>
              <a:gd name="connsiteY1" fmla="*/ 7695 h 5209690"/>
              <a:gd name="connsiteX2" fmla="*/ 5351506 w 5351506"/>
              <a:gd name="connsiteY2" fmla="*/ 5201938 h 5209690"/>
              <a:gd name="connsiteX3" fmla="*/ 0 w 5351506"/>
              <a:gd name="connsiteY3" fmla="*/ 5209690 h 5209690"/>
              <a:gd name="connsiteX4" fmla="*/ 2334564 w 5351506"/>
              <a:gd name="connsiteY4" fmla="*/ 0 h 5209690"/>
              <a:gd name="connsiteX0" fmla="*/ 2155636 w 5172578"/>
              <a:gd name="connsiteY0" fmla="*/ 0 h 5217385"/>
              <a:gd name="connsiteX1" fmla="*/ 5168514 w 5172578"/>
              <a:gd name="connsiteY1" fmla="*/ 7695 h 5217385"/>
              <a:gd name="connsiteX2" fmla="*/ 5172578 w 5172578"/>
              <a:gd name="connsiteY2" fmla="*/ 5201938 h 5217385"/>
              <a:gd name="connsiteX3" fmla="*/ 0 w 5172578"/>
              <a:gd name="connsiteY3" fmla="*/ 5217385 h 5217385"/>
              <a:gd name="connsiteX4" fmla="*/ 2155636 w 5172578"/>
              <a:gd name="connsiteY4" fmla="*/ 0 h 5217385"/>
              <a:gd name="connsiteX0" fmla="*/ 2188771 w 5172578"/>
              <a:gd name="connsiteY0" fmla="*/ 0 h 5225080"/>
              <a:gd name="connsiteX1" fmla="*/ 5168514 w 5172578"/>
              <a:gd name="connsiteY1" fmla="*/ 15390 h 5225080"/>
              <a:gd name="connsiteX2" fmla="*/ 5172578 w 5172578"/>
              <a:gd name="connsiteY2" fmla="*/ 5209633 h 5225080"/>
              <a:gd name="connsiteX3" fmla="*/ 0 w 5172578"/>
              <a:gd name="connsiteY3" fmla="*/ 5225080 h 5225080"/>
              <a:gd name="connsiteX4" fmla="*/ 2188771 w 5172578"/>
              <a:gd name="connsiteY4" fmla="*/ 0 h 5225080"/>
              <a:gd name="connsiteX0" fmla="*/ 1725722 w 4709529"/>
              <a:gd name="connsiteY0" fmla="*/ 0 h 5213391"/>
              <a:gd name="connsiteX1" fmla="*/ 4705465 w 4709529"/>
              <a:gd name="connsiteY1" fmla="*/ 15390 h 5213391"/>
              <a:gd name="connsiteX2" fmla="*/ 4709529 w 4709529"/>
              <a:gd name="connsiteY2" fmla="*/ 5209633 h 5213391"/>
              <a:gd name="connsiteX3" fmla="*/ 0 w 4709529"/>
              <a:gd name="connsiteY3" fmla="*/ 5213391 h 5213391"/>
              <a:gd name="connsiteX4" fmla="*/ 1725722 w 4709529"/>
              <a:gd name="connsiteY4" fmla="*/ 0 h 5213391"/>
              <a:gd name="connsiteX0" fmla="*/ 2239103 w 4709529"/>
              <a:gd name="connsiteY0" fmla="*/ 7988 h 5198001"/>
              <a:gd name="connsiteX1" fmla="*/ 4705465 w 4709529"/>
              <a:gd name="connsiteY1" fmla="*/ 0 h 5198001"/>
              <a:gd name="connsiteX2" fmla="*/ 4709529 w 4709529"/>
              <a:gd name="connsiteY2" fmla="*/ 5194243 h 5198001"/>
              <a:gd name="connsiteX3" fmla="*/ 0 w 4709529"/>
              <a:gd name="connsiteY3" fmla="*/ 5198001 h 5198001"/>
              <a:gd name="connsiteX4" fmla="*/ 2239103 w 4709529"/>
              <a:gd name="connsiteY4" fmla="*/ 7988 h 5198001"/>
              <a:gd name="connsiteX0" fmla="*/ 2325254 w 4709529"/>
              <a:gd name="connsiteY0" fmla="*/ 7988 h 5198001"/>
              <a:gd name="connsiteX1" fmla="*/ 4705465 w 4709529"/>
              <a:gd name="connsiteY1" fmla="*/ 0 h 5198001"/>
              <a:gd name="connsiteX2" fmla="*/ 4709529 w 4709529"/>
              <a:gd name="connsiteY2" fmla="*/ 5194243 h 5198001"/>
              <a:gd name="connsiteX3" fmla="*/ 0 w 4709529"/>
              <a:gd name="connsiteY3" fmla="*/ 5198001 h 5198001"/>
              <a:gd name="connsiteX4" fmla="*/ 2325254 w 4709529"/>
              <a:gd name="connsiteY4" fmla="*/ 7988 h 5198001"/>
              <a:gd name="connsiteX0" fmla="*/ 2318627 w 4702902"/>
              <a:gd name="connsiteY0" fmla="*/ 7988 h 5194243"/>
              <a:gd name="connsiteX1" fmla="*/ 4698838 w 4702902"/>
              <a:gd name="connsiteY1" fmla="*/ 0 h 5194243"/>
              <a:gd name="connsiteX2" fmla="*/ 4702902 w 4702902"/>
              <a:gd name="connsiteY2" fmla="*/ 5194243 h 5194243"/>
              <a:gd name="connsiteX3" fmla="*/ 0 w 4702902"/>
              <a:gd name="connsiteY3" fmla="*/ 5190306 h 5194243"/>
              <a:gd name="connsiteX4" fmla="*/ 2318627 w 4702902"/>
              <a:gd name="connsiteY4" fmla="*/ 7988 h 5194243"/>
              <a:gd name="connsiteX0" fmla="*/ 2285492 w 4669767"/>
              <a:gd name="connsiteY0" fmla="*/ 7988 h 5194243"/>
              <a:gd name="connsiteX1" fmla="*/ 4665703 w 4669767"/>
              <a:gd name="connsiteY1" fmla="*/ 0 h 5194243"/>
              <a:gd name="connsiteX2" fmla="*/ 4669767 w 4669767"/>
              <a:gd name="connsiteY2" fmla="*/ 5194243 h 5194243"/>
              <a:gd name="connsiteX3" fmla="*/ 0 w 4669767"/>
              <a:gd name="connsiteY3" fmla="*/ 5174916 h 5194243"/>
              <a:gd name="connsiteX4" fmla="*/ 2285492 w 4669767"/>
              <a:gd name="connsiteY4" fmla="*/ 7988 h 5194243"/>
              <a:gd name="connsiteX0" fmla="*/ 2318627 w 4702902"/>
              <a:gd name="connsiteY0" fmla="*/ 7988 h 5194243"/>
              <a:gd name="connsiteX1" fmla="*/ 4698838 w 4702902"/>
              <a:gd name="connsiteY1" fmla="*/ 0 h 5194243"/>
              <a:gd name="connsiteX2" fmla="*/ 4702902 w 4702902"/>
              <a:gd name="connsiteY2" fmla="*/ 5194243 h 5194243"/>
              <a:gd name="connsiteX3" fmla="*/ 0 w 4702902"/>
              <a:gd name="connsiteY3" fmla="*/ 5167221 h 5194243"/>
              <a:gd name="connsiteX4" fmla="*/ 2318627 w 4702902"/>
              <a:gd name="connsiteY4" fmla="*/ 7988 h 5194243"/>
              <a:gd name="connsiteX0" fmla="*/ 2351762 w 4702902"/>
              <a:gd name="connsiteY0" fmla="*/ 293 h 5194243"/>
              <a:gd name="connsiteX1" fmla="*/ 4698838 w 4702902"/>
              <a:gd name="connsiteY1" fmla="*/ 0 h 5194243"/>
              <a:gd name="connsiteX2" fmla="*/ 4702902 w 4702902"/>
              <a:gd name="connsiteY2" fmla="*/ 5194243 h 5194243"/>
              <a:gd name="connsiteX3" fmla="*/ 0 w 4702902"/>
              <a:gd name="connsiteY3" fmla="*/ 5167221 h 5194243"/>
              <a:gd name="connsiteX4" fmla="*/ 2351762 w 4702902"/>
              <a:gd name="connsiteY4" fmla="*/ 293 h 5194243"/>
              <a:gd name="connsiteX0" fmla="*/ 2318627 w 4669767"/>
              <a:gd name="connsiteY0" fmla="*/ 293 h 5194243"/>
              <a:gd name="connsiteX1" fmla="*/ 4665703 w 4669767"/>
              <a:gd name="connsiteY1" fmla="*/ 0 h 5194243"/>
              <a:gd name="connsiteX2" fmla="*/ 4669767 w 4669767"/>
              <a:gd name="connsiteY2" fmla="*/ 5194243 h 5194243"/>
              <a:gd name="connsiteX3" fmla="*/ 0 w 4669767"/>
              <a:gd name="connsiteY3" fmla="*/ 5190308 h 5194243"/>
              <a:gd name="connsiteX4" fmla="*/ 2318627 w 4669767"/>
              <a:gd name="connsiteY4" fmla="*/ 293 h 5194243"/>
              <a:gd name="connsiteX0" fmla="*/ 2365016 w 4716156"/>
              <a:gd name="connsiteY0" fmla="*/ 293 h 5213394"/>
              <a:gd name="connsiteX1" fmla="*/ 4712092 w 4716156"/>
              <a:gd name="connsiteY1" fmla="*/ 0 h 5213394"/>
              <a:gd name="connsiteX2" fmla="*/ 4716156 w 4716156"/>
              <a:gd name="connsiteY2" fmla="*/ 5194243 h 5213394"/>
              <a:gd name="connsiteX3" fmla="*/ 0 w 4716156"/>
              <a:gd name="connsiteY3" fmla="*/ 5213394 h 5213394"/>
              <a:gd name="connsiteX4" fmla="*/ 2365016 w 4716156"/>
              <a:gd name="connsiteY4" fmla="*/ 293 h 5213394"/>
              <a:gd name="connsiteX0" fmla="*/ 2329672 w 4680812"/>
              <a:gd name="connsiteY0" fmla="*/ 293 h 5194243"/>
              <a:gd name="connsiteX1" fmla="*/ 4676748 w 4680812"/>
              <a:gd name="connsiteY1" fmla="*/ 0 h 5194243"/>
              <a:gd name="connsiteX2" fmla="*/ 4680812 w 4680812"/>
              <a:gd name="connsiteY2" fmla="*/ 5194243 h 5194243"/>
              <a:gd name="connsiteX3" fmla="*/ 0 w 4680812"/>
              <a:gd name="connsiteY3" fmla="*/ 5172353 h 5194243"/>
              <a:gd name="connsiteX4" fmla="*/ 2329672 w 4680812"/>
              <a:gd name="connsiteY4" fmla="*/ 293 h 5194243"/>
              <a:gd name="connsiteX0" fmla="*/ 2356180 w 4680812"/>
              <a:gd name="connsiteY0" fmla="*/ 293 h 5194243"/>
              <a:gd name="connsiteX1" fmla="*/ 4676748 w 4680812"/>
              <a:gd name="connsiteY1" fmla="*/ 0 h 5194243"/>
              <a:gd name="connsiteX2" fmla="*/ 4680812 w 4680812"/>
              <a:gd name="connsiteY2" fmla="*/ 5194243 h 5194243"/>
              <a:gd name="connsiteX3" fmla="*/ 0 w 4680812"/>
              <a:gd name="connsiteY3" fmla="*/ 5172353 h 5194243"/>
              <a:gd name="connsiteX4" fmla="*/ 2356180 w 4680812"/>
              <a:gd name="connsiteY4" fmla="*/ 293 h 5194243"/>
              <a:gd name="connsiteX0" fmla="*/ 2313767 w 4638399"/>
              <a:gd name="connsiteY0" fmla="*/ 293 h 5194243"/>
              <a:gd name="connsiteX1" fmla="*/ 4634335 w 4638399"/>
              <a:gd name="connsiteY1" fmla="*/ 0 h 5194243"/>
              <a:gd name="connsiteX2" fmla="*/ 4638399 w 4638399"/>
              <a:gd name="connsiteY2" fmla="*/ 5194243 h 5194243"/>
              <a:gd name="connsiteX3" fmla="*/ 0 w 4638399"/>
              <a:gd name="connsiteY3" fmla="*/ 5178509 h 5194243"/>
              <a:gd name="connsiteX4" fmla="*/ 2313767 w 4638399"/>
              <a:gd name="connsiteY4" fmla="*/ 293 h 5194243"/>
              <a:gd name="connsiteX0" fmla="*/ 2382688 w 4707320"/>
              <a:gd name="connsiteY0" fmla="*/ 293 h 5194243"/>
              <a:gd name="connsiteX1" fmla="*/ 4703256 w 4707320"/>
              <a:gd name="connsiteY1" fmla="*/ 0 h 5194243"/>
              <a:gd name="connsiteX2" fmla="*/ 4707320 w 4707320"/>
              <a:gd name="connsiteY2" fmla="*/ 5194243 h 5194243"/>
              <a:gd name="connsiteX3" fmla="*/ 0 w 4707320"/>
              <a:gd name="connsiteY3" fmla="*/ 5178509 h 5194243"/>
              <a:gd name="connsiteX4" fmla="*/ 2382688 w 4707320"/>
              <a:gd name="connsiteY4" fmla="*/ 293 h 5194243"/>
              <a:gd name="connsiteX0" fmla="*/ 2382688 w 4707320"/>
              <a:gd name="connsiteY0" fmla="*/ 293 h 5194243"/>
              <a:gd name="connsiteX1" fmla="*/ 4703256 w 4707320"/>
              <a:gd name="connsiteY1" fmla="*/ 0 h 5194243"/>
              <a:gd name="connsiteX2" fmla="*/ 4707320 w 4707320"/>
              <a:gd name="connsiteY2" fmla="*/ 5194243 h 5194243"/>
              <a:gd name="connsiteX3" fmla="*/ 0 w 4707320"/>
              <a:gd name="connsiteY3" fmla="*/ 5178509 h 5194243"/>
              <a:gd name="connsiteX4" fmla="*/ 2382688 w 4707320"/>
              <a:gd name="connsiteY4" fmla="*/ 293 h 5194243"/>
              <a:gd name="connsiteX0" fmla="*/ 2356180 w 4680812"/>
              <a:gd name="connsiteY0" fmla="*/ 293 h 5196978"/>
              <a:gd name="connsiteX1" fmla="*/ 4676748 w 4680812"/>
              <a:gd name="connsiteY1" fmla="*/ 0 h 5196978"/>
              <a:gd name="connsiteX2" fmla="*/ 4680812 w 4680812"/>
              <a:gd name="connsiteY2" fmla="*/ 5194243 h 5196978"/>
              <a:gd name="connsiteX3" fmla="*/ 0 w 4680812"/>
              <a:gd name="connsiteY3" fmla="*/ 5196978 h 5196978"/>
              <a:gd name="connsiteX4" fmla="*/ 2356180 w 4680812"/>
              <a:gd name="connsiteY4" fmla="*/ 293 h 5196978"/>
              <a:gd name="connsiteX0" fmla="*/ 2372085 w 4680812"/>
              <a:gd name="connsiteY0" fmla="*/ 293 h 5196978"/>
              <a:gd name="connsiteX1" fmla="*/ 4676748 w 4680812"/>
              <a:gd name="connsiteY1" fmla="*/ 0 h 5196978"/>
              <a:gd name="connsiteX2" fmla="*/ 4680812 w 4680812"/>
              <a:gd name="connsiteY2" fmla="*/ 5194243 h 5196978"/>
              <a:gd name="connsiteX3" fmla="*/ 0 w 4680812"/>
              <a:gd name="connsiteY3" fmla="*/ 5196978 h 5196978"/>
              <a:gd name="connsiteX4" fmla="*/ 2372085 w 4680812"/>
              <a:gd name="connsiteY4" fmla="*/ 293 h 5196978"/>
              <a:gd name="connsiteX0" fmla="*/ 2378712 w 4687439"/>
              <a:gd name="connsiteY0" fmla="*/ 293 h 5196978"/>
              <a:gd name="connsiteX1" fmla="*/ 4683375 w 4687439"/>
              <a:gd name="connsiteY1" fmla="*/ 0 h 5196978"/>
              <a:gd name="connsiteX2" fmla="*/ 4687439 w 4687439"/>
              <a:gd name="connsiteY2" fmla="*/ 5194243 h 5196978"/>
              <a:gd name="connsiteX3" fmla="*/ 0 w 4687439"/>
              <a:gd name="connsiteY3" fmla="*/ 5196978 h 5196978"/>
              <a:gd name="connsiteX4" fmla="*/ 2378712 w 4687439"/>
              <a:gd name="connsiteY4" fmla="*/ 293 h 5196978"/>
              <a:gd name="connsiteX0" fmla="*/ 2378712 w 4687439"/>
              <a:gd name="connsiteY0" fmla="*/ 293 h 5196978"/>
              <a:gd name="connsiteX1" fmla="*/ 4683375 w 4687439"/>
              <a:gd name="connsiteY1" fmla="*/ 0 h 5196978"/>
              <a:gd name="connsiteX2" fmla="*/ 4687439 w 4687439"/>
              <a:gd name="connsiteY2" fmla="*/ 5194243 h 5196978"/>
              <a:gd name="connsiteX3" fmla="*/ 0 w 4687439"/>
              <a:gd name="connsiteY3" fmla="*/ 5196978 h 5196978"/>
              <a:gd name="connsiteX4" fmla="*/ 2378712 w 4687439"/>
              <a:gd name="connsiteY4" fmla="*/ 293 h 5196978"/>
              <a:gd name="connsiteX0" fmla="*/ 2362231 w 4670958"/>
              <a:gd name="connsiteY0" fmla="*/ 293 h 5196978"/>
              <a:gd name="connsiteX1" fmla="*/ 4666894 w 4670958"/>
              <a:gd name="connsiteY1" fmla="*/ 0 h 5196978"/>
              <a:gd name="connsiteX2" fmla="*/ 4670958 w 4670958"/>
              <a:gd name="connsiteY2" fmla="*/ 5194243 h 5196978"/>
              <a:gd name="connsiteX3" fmla="*/ 0 w 4670958"/>
              <a:gd name="connsiteY3" fmla="*/ 5196978 h 5196978"/>
              <a:gd name="connsiteX4" fmla="*/ 2362231 w 4670958"/>
              <a:gd name="connsiteY4" fmla="*/ 293 h 5196978"/>
              <a:gd name="connsiteX0" fmla="*/ 2362231 w 4670958"/>
              <a:gd name="connsiteY0" fmla="*/ 293 h 5196978"/>
              <a:gd name="connsiteX1" fmla="*/ 4666894 w 4670958"/>
              <a:gd name="connsiteY1" fmla="*/ 0 h 5196978"/>
              <a:gd name="connsiteX2" fmla="*/ 4670958 w 4670958"/>
              <a:gd name="connsiteY2" fmla="*/ 5194243 h 5196978"/>
              <a:gd name="connsiteX3" fmla="*/ 0 w 4670958"/>
              <a:gd name="connsiteY3" fmla="*/ 5196978 h 5196978"/>
              <a:gd name="connsiteX4" fmla="*/ 2362231 w 4670958"/>
              <a:gd name="connsiteY4" fmla="*/ 293 h 51969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0958" h="5196978">
                <a:moveTo>
                  <a:pt x="2362231" y="293"/>
                </a:moveTo>
                <a:lnTo>
                  <a:pt x="4666894" y="0"/>
                </a:lnTo>
                <a:cubicBezTo>
                  <a:pt x="4670789" y="1731414"/>
                  <a:pt x="4667063" y="3462829"/>
                  <a:pt x="4670958" y="5194243"/>
                </a:cubicBezTo>
                <a:lnTo>
                  <a:pt x="0" y="5196978"/>
                </a:lnTo>
                <a:cubicBezTo>
                  <a:pt x="826633" y="3459619"/>
                  <a:pt x="1568002" y="1726365"/>
                  <a:pt x="2362231" y="293"/>
                </a:cubicBezTo>
                <a:close/>
              </a:path>
            </a:pathLst>
          </a:custGeom>
          <a:noFill/>
        </p:spPr>
        <p:txBody>
          <a:bodyPr anchor="ctr"/>
          <a:lstStyle>
            <a:lvl1pPr marL="267448" indent="-267448">
              <a:buNone/>
              <a:defRPr lang="es-ES_tradnl" sz="1100" dirty="0">
                <a:solidFill>
                  <a:schemeClr val="accent3"/>
                </a:solidFill>
                <a:latin typeface="+mj-lt"/>
              </a:defRPr>
            </a:lvl1pPr>
          </a:lstStyle>
          <a:p>
            <a:pPr marL="0" lvl="0" indent="0" algn="ctr"/>
            <a:r>
              <a:rPr lang="es-ES" dirty="0"/>
              <a:t>Haga clic en el icono para agregar una imagen</a:t>
            </a:r>
            <a:endParaRPr lang="es-ES_tradnl" dirty="0"/>
          </a:p>
        </p:txBody>
      </p:sp>
      <p:sp>
        <p:nvSpPr>
          <p:cNvPr id="11" name="1 Título"/>
          <p:cNvSpPr>
            <a:spLocks noGrp="1"/>
          </p:cNvSpPr>
          <p:nvPr>
            <p:ph type="title"/>
          </p:nvPr>
        </p:nvSpPr>
        <p:spPr>
          <a:xfrm>
            <a:off x="474360" y="1658126"/>
            <a:ext cx="3121647" cy="2258940"/>
          </a:xfrm>
          <a:prstGeom prst="rect">
            <a:avLst/>
          </a:prstGeom>
        </p:spPr>
        <p:txBody>
          <a:bodyPr wrap="square" lIns="0" tIns="0" rIns="0" bIns="0">
            <a:noAutofit/>
          </a:bodyPr>
          <a:lstStyle>
            <a:lvl1pPr algn="l">
              <a:lnSpc>
                <a:spcPct val="110000"/>
              </a:lnSpc>
              <a:defRPr kumimoji="0" lang="es-ES_tradnl" sz="3200" b="0" i="0" strike="noStrike" cap="none" spc="0" normalizeH="0" noProof="0">
                <a:ln>
                  <a:noFill/>
                </a:ln>
                <a:solidFill>
                  <a:schemeClr val="bg1"/>
                </a:solidFill>
                <a:effectLst/>
                <a:uLnTx/>
                <a:uFillTx/>
                <a:latin typeface="+mj-lt"/>
                <a:cs typeface="+mn-cs"/>
              </a:defRPr>
            </a:lvl1pPr>
          </a:lstStyle>
          <a:p>
            <a:pPr lvl="0"/>
            <a:r>
              <a:rPr lang="es-ES"/>
              <a:t>Haga clic para modificar el estilo de título del patrón</a:t>
            </a:r>
            <a:endParaRPr lang="es-ES_tradnl" dirty="0"/>
          </a:p>
        </p:txBody>
      </p:sp>
      <p:pic>
        <p:nvPicPr>
          <p:cNvPr id="5" name="Imagen 4">
            <a:extLst>
              <a:ext uri="{FF2B5EF4-FFF2-40B4-BE49-F238E27FC236}">
                <a16:creationId xmlns:a16="http://schemas.microsoft.com/office/drawing/2014/main" id="{8BA75375-4F06-3740-A1D2-C872223120E8}"/>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05041" y="393785"/>
            <a:ext cx="1644629" cy="521348"/>
          </a:xfrm>
          <a:prstGeom prst="rect">
            <a:avLst/>
          </a:prstGeom>
        </p:spPr>
      </p:pic>
    </p:spTree>
    <p:extLst>
      <p:ext uri="{BB962C8B-B14F-4D97-AF65-F5344CB8AC3E}">
        <p14:creationId xmlns:p14="http://schemas.microsoft.com/office/powerpoint/2010/main" val="22301952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680580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chart" Target="../charts/chart16.xml"/></Relationships>
</file>

<file path=ppt/slides/_rels/slide14.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chart" Target="../charts/chart21.xml"/></Relationships>
</file>

<file path=ppt/slides/_rels/slide1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hyperlink" Target="http://dossier_medios_comunicacion.pptx/"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chart" Target="../charts/chart9.xml"/></Relationships>
</file>

<file path=ppt/slides/_rels/slide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5706" y="1640694"/>
            <a:ext cx="6999343" cy="2336138"/>
          </a:xfrm>
        </p:spPr>
        <p:txBody>
          <a:bodyPr/>
          <a:lstStyle/>
          <a:p>
            <a:r>
              <a:rPr lang="es-ES_tradnl" dirty="0">
                <a:latin typeface="Tiempos Headline" panose="02020803060303060403" pitchFamily="18" charset="0"/>
              </a:rPr>
              <a:t>Estudio Fundación BBVA Percepciones sobre la naturaleza y la biodiversidad</a:t>
            </a:r>
            <a:br>
              <a:rPr lang="es-ES_tradnl" dirty="0">
                <a:latin typeface="Tiempos Headline" panose="02020803060303060403" pitchFamily="18" charset="0"/>
              </a:rPr>
            </a:br>
            <a:r>
              <a:rPr lang="es-ES_tradnl" dirty="0">
                <a:latin typeface="Tiempos Headline" panose="02020803060303060403" pitchFamily="18" charset="0"/>
              </a:rPr>
              <a:t>Anexo: Gráficos</a:t>
            </a:r>
            <a:endParaRPr lang="es-ES_tradnl" sz="2000" dirty="0">
              <a:sym typeface="BBVABentonSansLight"/>
            </a:endParaRPr>
          </a:p>
        </p:txBody>
      </p:sp>
      <p:sp>
        <p:nvSpPr>
          <p:cNvPr id="4" name="Rectángulo 3">
            <a:extLst>
              <a:ext uri="{FF2B5EF4-FFF2-40B4-BE49-F238E27FC236}">
                <a16:creationId xmlns:a16="http://schemas.microsoft.com/office/drawing/2014/main" id="{10883DB6-4740-284B-B383-289A3059093C}"/>
              </a:ext>
            </a:extLst>
          </p:cNvPr>
          <p:cNvSpPr/>
          <p:nvPr/>
        </p:nvSpPr>
        <p:spPr>
          <a:xfrm>
            <a:off x="5696534" y="4734374"/>
            <a:ext cx="3447465" cy="307777"/>
          </a:xfrm>
          <a:prstGeom prst="rect">
            <a:avLst/>
          </a:prstGeom>
        </p:spPr>
        <p:txBody>
          <a:bodyPr wrap="square">
            <a:spAutoFit/>
          </a:bodyPr>
          <a:lstStyle/>
          <a:p>
            <a:pPr algn="r"/>
            <a:r>
              <a:rPr lang="es-ES" sz="1400" b="1" dirty="0">
                <a:solidFill>
                  <a:schemeClr val="bg1"/>
                </a:solidFill>
                <a:latin typeface="+mj-lt"/>
                <a:cs typeface="Arial" charset="0"/>
              </a:rPr>
              <a:t>Julio 2026</a:t>
            </a:r>
          </a:p>
        </p:txBody>
      </p:sp>
      <p:sp>
        <p:nvSpPr>
          <p:cNvPr id="5" name="Rectangle 37">
            <a:extLst>
              <a:ext uri="{FF2B5EF4-FFF2-40B4-BE49-F238E27FC236}">
                <a16:creationId xmlns:a16="http://schemas.microsoft.com/office/drawing/2014/main" id="{97B3E678-3206-774F-98F1-9D1F253C68D6}"/>
              </a:ext>
            </a:extLst>
          </p:cNvPr>
          <p:cNvSpPr>
            <a:spLocks noChangeArrowheads="1"/>
          </p:cNvSpPr>
          <p:nvPr/>
        </p:nvSpPr>
        <p:spPr bwMode="auto">
          <a:xfrm>
            <a:off x="6487886" y="4229346"/>
            <a:ext cx="265611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ES" sz="1400" b="1" dirty="0">
                <a:solidFill>
                  <a:schemeClr val="bg1"/>
                </a:solidFill>
                <a:latin typeface="+mj-lt"/>
                <a:cs typeface="Arial" charset="0"/>
              </a:rPr>
              <a:t>Departamento de Estudios Sociales y Opinión Pública</a:t>
            </a:r>
          </a:p>
        </p:txBody>
      </p:sp>
    </p:spTree>
    <p:extLst>
      <p:ext uri="{BB962C8B-B14F-4D97-AF65-F5344CB8AC3E}">
        <p14:creationId xmlns:p14="http://schemas.microsoft.com/office/powerpoint/2010/main" val="2636118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48E82-3319-912C-E05E-40B2BC396FC2}"/>
            </a:ext>
          </a:extLst>
        </p:cNvPr>
        <p:cNvGrpSpPr/>
        <p:nvPr/>
      </p:nvGrpSpPr>
      <p:grpSpPr>
        <a:xfrm>
          <a:off x="0" y="0"/>
          <a:ext cx="0" cy="0"/>
          <a:chOff x="0" y="0"/>
          <a:chExt cx="0" cy="0"/>
        </a:xfrm>
      </p:grpSpPr>
      <p:sp>
        <p:nvSpPr>
          <p:cNvPr id="18" name="CuadroTexto 17">
            <a:extLst>
              <a:ext uri="{FF2B5EF4-FFF2-40B4-BE49-F238E27FC236}">
                <a16:creationId xmlns:a16="http://schemas.microsoft.com/office/drawing/2014/main" id="{997AEFDC-5D60-C955-FD31-FF546636DDE3}"/>
              </a:ext>
            </a:extLst>
          </p:cNvPr>
          <p:cNvSpPr txBox="1"/>
          <p:nvPr/>
        </p:nvSpPr>
        <p:spPr>
          <a:xfrm>
            <a:off x="421729" y="2639608"/>
            <a:ext cx="5902871" cy="1991385"/>
          </a:xfrm>
          <a:prstGeom prst="rect">
            <a:avLst/>
          </a:prstGeom>
        </p:spPr>
        <p:txBody>
          <a:bodyPr lIns="0" tIns="0" rIns="0" bIns="0" anchor="t"/>
          <a:lstStyle>
            <a:lvl1pPr eaLnBrk="1" hangingPunct="1">
              <a:spcBef>
                <a:spcPct val="0"/>
              </a:spcBef>
              <a:defRPr sz="2000" b="1" kern="1200">
                <a:solidFill>
                  <a:schemeClr val="accent4"/>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2400" b="1" i="0" u="none" strike="noStrike" kern="1200" cap="none" spc="0" normalizeH="0" baseline="0" noProof="0" dirty="0">
                <a:ln>
                  <a:noFill/>
                </a:ln>
                <a:solidFill>
                  <a:srgbClr val="FFFFFF"/>
                </a:solidFill>
                <a:effectLst/>
                <a:uLnTx/>
                <a:uFillTx/>
                <a:latin typeface="Tiempos Headline" panose="02020803060303060403" pitchFamily="18" charset="0"/>
                <a:ea typeface="+mj-ea"/>
                <a:cs typeface="+mj-cs"/>
                <a:sym typeface="BBVABentonSansLight"/>
              </a:rPr>
              <a:t>II. ECOLOGÍA Y CONSERVACIÓN DE ESPECIES</a:t>
            </a:r>
          </a:p>
        </p:txBody>
      </p:sp>
    </p:spTree>
    <p:extLst>
      <p:ext uri="{BB962C8B-B14F-4D97-AF65-F5344CB8AC3E}">
        <p14:creationId xmlns:p14="http://schemas.microsoft.com/office/powerpoint/2010/main" val="918174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53ACE-7308-01AF-2E20-74EFFB93719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00A814D-5EA5-7AE0-1E3D-B0E317CCC426}"/>
              </a:ext>
            </a:extLst>
          </p:cNvPr>
          <p:cNvSpPr>
            <a:spLocks noGrp="1"/>
          </p:cNvSpPr>
          <p:nvPr>
            <p:ph type="title"/>
          </p:nvPr>
        </p:nvSpPr>
        <p:spPr>
          <a:xfrm>
            <a:off x="473010" y="406726"/>
            <a:ext cx="7888670" cy="342000"/>
          </a:xfrm>
        </p:spPr>
        <p:txBody>
          <a:bodyPr/>
          <a:lstStyle/>
          <a:p>
            <a:r>
              <a:rPr lang="es-ES" sz="1800" dirty="0">
                <a:solidFill>
                  <a:srgbClr val="004481"/>
                </a:solidFill>
              </a:rPr>
              <a:t>Problemáticas vinculadas a la biodiversidad</a:t>
            </a:r>
            <a:endParaRPr lang="es-ES" sz="1600" dirty="0">
              <a:solidFill>
                <a:srgbClr val="004481"/>
              </a:solidFill>
            </a:endParaRPr>
          </a:p>
        </p:txBody>
      </p:sp>
      <p:sp>
        <p:nvSpPr>
          <p:cNvPr id="15" name="object 2">
            <a:extLst>
              <a:ext uri="{FF2B5EF4-FFF2-40B4-BE49-F238E27FC236}">
                <a16:creationId xmlns:a16="http://schemas.microsoft.com/office/drawing/2014/main" id="{30E24E7E-0952-3E29-91CE-FC9D01A73870}"/>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11</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graphicFrame>
        <p:nvGraphicFramePr>
          <p:cNvPr id="5" name="2 Gráfico">
            <a:extLst>
              <a:ext uri="{FF2B5EF4-FFF2-40B4-BE49-F238E27FC236}">
                <a16:creationId xmlns:a16="http://schemas.microsoft.com/office/drawing/2014/main" id="{1EC3314C-A9DC-BB07-5204-7F5502E38736}"/>
              </a:ext>
            </a:extLst>
          </p:cNvPr>
          <p:cNvGraphicFramePr/>
          <p:nvPr>
            <p:extLst>
              <p:ext uri="{D42A27DB-BD31-4B8C-83A1-F6EECF244321}">
                <p14:modId xmlns:p14="http://schemas.microsoft.com/office/powerpoint/2010/main" val="2597675764"/>
              </p:ext>
            </p:extLst>
          </p:nvPr>
        </p:nvGraphicFramePr>
        <p:xfrm>
          <a:off x="492125" y="1904958"/>
          <a:ext cx="8306276" cy="3076800"/>
        </p:xfrm>
        <a:graphic>
          <a:graphicData uri="http://schemas.openxmlformats.org/drawingml/2006/chart">
            <c:chart xmlns:c="http://schemas.openxmlformats.org/drawingml/2006/chart" xmlns:r="http://schemas.openxmlformats.org/officeDocument/2006/relationships" r:id="rId2"/>
          </a:graphicData>
        </a:graphic>
      </p:graphicFrame>
      <p:sp>
        <p:nvSpPr>
          <p:cNvPr id="8" name="3 CuadroTexto">
            <a:extLst>
              <a:ext uri="{FF2B5EF4-FFF2-40B4-BE49-F238E27FC236}">
                <a16:creationId xmlns:a16="http://schemas.microsoft.com/office/drawing/2014/main" id="{FA56B4AE-C9C8-DCC9-A57C-ECE468A281C5}"/>
              </a:ext>
            </a:extLst>
          </p:cNvPr>
          <p:cNvSpPr txBox="1"/>
          <p:nvPr/>
        </p:nvSpPr>
        <p:spPr>
          <a:xfrm>
            <a:off x="476643" y="729219"/>
            <a:ext cx="8570762" cy="604909"/>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r>
              <a:rPr kumimoji="0" lang="es-ES_tradnl" sz="1200" b="0" i="0" u="none" strike="noStrike" kern="1200" cap="none" spc="0" normalizeH="0" baseline="0" noProof="0" dirty="0">
                <a:ln>
                  <a:noFill/>
                </a:ln>
                <a:solidFill>
                  <a:srgbClr val="666666"/>
                </a:solidFill>
                <a:effectLst/>
                <a:uLnTx/>
                <a:uFillTx/>
                <a:latin typeface="BBVABentonSans"/>
                <a:sym typeface="BBVABentonSansLight"/>
              </a:rPr>
              <a:t>De las problemáticas planteadas vinculadas a la biodiversidad, la mayoría atribuye a todas ellas el carácter de muy grave. La mayor preocupación se recoge respecto a la extinción de especies animales y la destrucción de sus espacios y hábitats. </a:t>
            </a:r>
            <a:r>
              <a:rPr lang="es-ES_tradnl" sz="1200" kern="1200" dirty="0">
                <a:solidFill>
                  <a:srgbClr val="666666"/>
                </a:solidFill>
                <a:latin typeface="BBVABentonSans"/>
              </a:rPr>
              <a:t>Con menor intensidad, aunque generalizada, </a:t>
            </a:r>
            <a:r>
              <a:rPr kumimoji="0" lang="es-ES_tradnl" sz="1200" b="0" i="0" u="none" strike="noStrike" kern="1200" cap="none" spc="0" normalizeH="0" baseline="0" noProof="0" dirty="0">
                <a:ln>
                  <a:noFill/>
                </a:ln>
                <a:solidFill>
                  <a:srgbClr val="666666"/>
                </a:solidFill>
                <a:effectLst/>
                <a:uLnTx/>
                <a:uFillTx/>
                <a:latin typeface="BBVABentonSans"/>
                <a:sym typeface="BBVABentonSansLight"/>
              </a:rPr>
              <a:t>se percibe la gravedad de la sobreexplotación del mar por la pesca.  </a:t>
            </a:r>
          </a:p>
        </p:txBody>
      </p:sp>
      <p:sp>
        <p:nvSpPr>
          <p:cNvPr id="9" name="CuadroTexto 8">
            <a:extLst>
              <a:ext uri="{FF2B5EF4-FFF2-40B4-BE49-F238E27FC236}">
                <a16:creationId xmlns:a16="http://schemas.microsoft.com/office/drawing/2014/main" id="{2CC18B12-BFBC-DD74-6632-AD5B549875AF}"/>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3" name="Google Shape;53;p3">
            <a:extLst>
              <a:ext uri="{FF2B5EF4-FFF2-40B4-BE49-F238E27FC236}">
                <a16:creationId xmlns:a16="http://schemas.microsoft.com/office/drawing/2014/main" id="{A3DB62A0-5140-EFD5-9D1F-E776920D9017}"/>
              </a:ext>
            </a:extLst>
          </p:cNvPr>
          <p:cNvSpPr txBox="1"/>
          <p:nvPr/>
        </p:nvSpPr>
        <p:spPr>
          <a:xfrm>
            <a:off x="1591163" y="1756703"/>
            <a:ext cx="6480175"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¿Y cree que en la actualidad cada una de las siguientes cuestiones constituye un problema muy grave en España, un problema bastante grave, un problema poco grave o no es un problema en absoluto?</a:t>
            </a:r>
            <a:r>
              <a:rPr kumimoji="0" lang="es-AR" sz="1100" b="1" i="0" u="none" strike="noStrike" kern="0" cap="none" spc="0" normalizeH="0" baseline="0" noProof="0" dirty="0">
                <a:ln>
                  <a:noFill/>
                </a:ln>
                <a:solidFill>
                  <a:srgbClr val="004481"/>
                </a:solidFill>
                <a:effectLst/>
                <a:uLnTx/>
                <a:uFillTx/>
                <a:latin typeface="BBVABentonSans" pitchFamily="2" charset="77"/>
                <a:sym typeface="BBVABentonSansLight"/>
              </a:rPr>
              <a:t> </a:t>
            </a:r>
            <a:endParaRPr kumimoji="0"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spTree>
    <p:extLst>
      <p:ext uri="{BB962C8B-B14F-4D97-AF65-F5344CB8AC3E}">
        <p14:creationId xmlns:p14="http://schemas.microsoft.com/office/powerpoint/2010/main" val="3740372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33000-9516-8CF2-4BDD-4A93AD7C15FF}"/>
            </a:ext>
          </a:extLst>
        </p:cNvPr>
        <p:cNvGrpSpPr/>
        <p:nvPr/>
      </p:nvGrpSpPr>
      <p:grpSpPr>
        <a:xfrm>
          <a:off x="0" y="0"/>
          <a:ext cx="0" cy="0"/>
          <a:chOff x="0" y="0"/>
          <a:chExt cx="0" cy="0"/>
        </a:xfrm>
      </p:grpSpPr>
      <p:graphicFrame>
        <p:nvGraphicFramePr>
          <p:cNvPr id="4" name="Google Shape;195;p5">
            <a:extLst>
              <a:ext uri="{FF2B5EF4-FFF2-40B4-BE49-F238E27FC236}">
                <a16:creationId xmlns:a16="http://schemas.microsoft.com/office/drawing/2014/main" id="{A9657C3A-7CDF-056B-C9FF-A4FC2A40A097}"/>
              </a:ext>
            </a:extLst>
          </p:cNvPr>
          <p:cNvGraphicFramePr/>
          <p:nvPr/>
        </p:nvGraphicFramePr>
        <p:xfrm>
          <a:off x="1315206" y="2157246"/>
          <a:ext cx="5877721" cy="33027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oogle Shape;195;p5">
            <a:extLst>
              <a:ext uri="{FF2B5EF4-FFF2-40B4-BE49-F238E27FC236}">
                <a16:creationId xmlns:a16="http://schemas.microsoft.com/office/drawing/2014/main" id="{FEB95FDC-1C7C-0D8D-7771-9A611E0A49EE}"/>
              </a:ext>
            </a:extLst>
          </p:cNvPr>
          <p:cNvGraphicFramePr/>
          <p:nvPr/>
        </p:nvGraphicFramePr>
        <p:xfrm>
          <a:off x="5327715" y="2189190"/>
          <a:ext cx="5877721" cy="3302761"/>
        </p:xfrm>
        <a:graphic>
          <a:graphicData uri="http://schemas.openxmlformats.org/drawingml/2006/chart">
            <c:chart xmlns:c="http://schemas.openxmlformats.org/drawingml/2006/chart" xmlns:r="http://schemas.openxmlformats.org/officeDocument/2006/relationships" r:id="rId3"/>
          </a:graphicData>
        </a:graphic>
      </p:graphicFrame>
      <p:sp>
        <p:nvSpPr>
          <p:cNvPr id="2" name="Título 1">
            <a:extLst>
              <a:ext uri="{FF2B5EF4-FFF2-40B4-BE49-F238E27FC236}">
                <a16:creationId xmlns:a16="http://schemas.microsoft.com/office/drawing/2014/main" id="{C0801982-20CA-1BE3-47D7-52C84A2272DF}"/>
              </a:ext>
            </a:extLst>
          </p:cNvPr>
          <p:cNvSpPr>
            <a:spLocks noGrp="1"/>
          </p:cNvSpPr>
          <p:nvPr>
            <p:ph type="title"/>
          </p:nvPr>
        </p:nvSpPr>
        <p:spPr>
          <a:xfrm>
            <a:off x="473010" y="406726"/>
            <a:ext cx="7888670" cy="342000"/>
          </a:xfrm>
        </p:spPr>
        <p:txBody>
          <a:bodyPr/>
          <a:lstStyle/>
          <a:p>
            <a:r>
              <a:rPr lang="es-ES" sz="1800" dirty="0">
                <a:solidFill>
                  <a:srgbClr val="004481"/>
                </a:solidFill>
              </a:rPr>
              <a:t>Preocupación por la desaparición de especies animales</a:t>
            </a:r>
            <a:endParaRPr lang="es-ES" sz="1600" dirty="0">
              <a:solidFill>
                <a:srgbClr val="004481"/>
              </a:solidFill>
            </a:endParaRPr>
          </a:p>
        </p:txBody>
      </p:sp>
      <p:sp>
        <p:nvSpPr>
          <p:cNvPr id="15" name="object 2">
            <a:extLst>
              <a:ext uri="{FF2B5EF4-FFF2-40B4-BE49-F238E27FC236}">
                <a16:creationId xmlns:a16="http://schemas.microsoft.com/office/drawing/2014/main" id="{16562848-B667-D2FE-78BD-332AE23E4BF6}"/>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12</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8" name="3 CuadroTexto">
            <a:extLst>
              <a:ext uri="{FF2B5EF4-FFF2-40B4-BE49-F238E27FC236}">
                <a16:creationId xmlns:a16="http://schemas.microsoft.com/office/drawing/2014/main" id="{C4B53DDF-3977-0224-4A00-E3265A31FBC6}"/>
              </a:ext>
            </a:extLst>
          </p:cNvPr>
          <p:cNvSpPr txBox="1"/>
          <p:nvPr/>
        </p:nvSpPr>
        <p:spPr>
          <a:xfrm>
            <a:off x="476643" y="729219"/>
            <a:ext cx="8481924" cy="399725"/>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r>
              <a:rPr kumimoji="0" lang="es-ES_tradnl" sz="1200" b="0" i="0" u="none" strike="noStrike" kern="1200" cap="none" spc="0" normalizeH="0" baseline="0" noProof="0" dirty="0">
                <a:ln>
                  <a:noFill/>
                </a:ln>
                <a:solidFill>
                  <a:srgbClr val="666666"/>
                </a:solidFill>
                <a:effectLst/>
                <a:uLnTx/>
                <a:uFillTx/>
                <a:latin typeface="BBVABentonSans"/>
                <a:sym typeface="BBVABentonSansLight"/>
              </a:rPr>
              <a:t>La desaparición de especies animales constituye una preocupación ampliamente compartida por los españoles, con una intensidad muy alta tanto para el conjunto de la Tierra como para España: amplias mayorías </a:t>
            </a:r>
            <a:r>
              <a:rPr lang="es-ES_tradnl" sz="1200" kern="1200" dirty="0">
                <a:solidFill>
                  <a:srgbClr val="666666"/>
                </a:solidFill>
                <a:latin typeface="BBVABentonSans"/>
              </a:rPr>
              <a:t>se colocan en el extremo de máxima preocupación. </a:t>
            </a:r>
            <a:endParaRPr kumimoji="0" lang="es-ES_tradnl" sz="1200" b="0" i="0" u="none" strike="noStrike" kern="1200" cap="none" spc="0" normalizeH="0" baseline="0" noProof="0" dirty="0">
              <a:ln>
                <a:noFill/>
              </a:ln>
              <a:solidFill>
                <a:srgbClr val="666666"/>
              </a:solidFill>
              <a:effectLst/>
              <a:uLnTx/>
              <a:uFillTx/>
              <a:latin typeface="BBVABentonSans"/>
              <a:sym typeface="BBVABentonSansLight"/>
            </a:endParaRPr>
          </a:p>
        </p:txBody>
      </p:sp>
      <p:sp>
        <p:nvSpPr>
          <p:cNvPr id="9" name="CuadroTexto 8">
            <a:extLst>
              <a:ext uri="{FF2B5EF4-FFF2-40B4-BE49-F238E27FC236}">
                <a16:creationId xmlns:a16="http://schemas.microsoft.com/office/drawing/2014/main" id="{6DD12276-037A-55EB-5E93-E872A3B78CAA}"/>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3" name="Google Shape;53;p3">
            <a:extLst>
              <a:ext uri="{FF2B5EF4-FFF2-40B4-BE49-F238E27FC236}">
                <a16:creationId xmlns:a16="http://schemas.microsoft.com/office/drawing/2014/main" id="{B73D6E3C-FB2A-FD06-2D5C-4D7D0A9D0CEB}"/>
              </a:ext>
            </a:extLst>
          </p:cNvPr>
          <p:cNvSpPr txBox="1"/>
          <p:nvPr/>
        </p:nvSpPr>
        <p:spPr>
          <a:xfrm>
            <a:off x="1348034" y="1571844"/>
            <a:ext cx="3179410"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¿Hasta qué punto le preocupa a usted la desaparición de especies animales hoy en el conjunto de la </a:t>
            </a:r>
            <a:r>
              <a:rPr kumimoji="0" lang="es-ES_tradnl" sz="1100" b="1" i="0" u="sng" strike="noStrike" kern="0" cap="none" spc="0" normalizeH="0" baseline="0" noProof="0" dirty="0">
                <a:ln>
                  <a:noFill/>
                </a:ln>
                <a:solidFill>
                  <a:srgbClr val="004481"/>
                </a:solidFill>
                <a:effectLst/>
                <a:uLnTx/>
                <a:uFillTx/>
                <a:latin typeface="BBVABentonSans" pitchFamily="2" charset="77"/>
                <a:sym typeface="BBVABentonSansLight"/>
              </a:rPr>
              <a:t>Tierra</a:t>
            </a: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 </a:t>
            </a:r>
          </a:p>
        </p:txBody>
      </p:sp>
      <p:sp>
        <p:nvSpPr>
          <p:cNvPr id="6" name="CuadroTexto 5">
            <a:extLst>
              <a:ext uri="{FF2B5EF4-FFF2-40B4-BE49-F238E27FC236}">
                <a16:creationId xmlns:a16="http://schemas.microsoft.com/office/drawing/2014/main" id="{59B0AE2C-FC16-CF9C-3F80-1231F5FFE330}"/>
              </a:ext>
            </a:extLst>
          </p:cNvPr>
          <p:cNvSpPr txBox="1"/>
          <p:nvPr/>
        </p:nvSpPr>
        <p:spPr>
          <a:xfrm>
            <a:off x="3239787" y="3141764"/>
            <a:ext cx="621933" cy="507831"/>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Valor medio 8,1</a:t>
            </a:r>
          </a:p>
        </p:txBody>
      </p:sp>
      <p:sp>
        <p:nvSpPr>
          <p:cNvPr id="10" name="CuadroTexto 9">
            <a:extLst>
              <a:ext uri="{FF2B5EF4-FFF2-40B4-BE49-F238E27FC236}">
                <a16:creationId xmlns:a16="http://schemas.microsoft.com/office/drawing/2014/main" id="{6416F4A4-F335-D1B4-669B-9AFE942A0DFE}"/>
              </a:ext>
            </a:extLst>
          </p:cNvPr>
          <p:cNvSpPr txBox="1"/>
          <p:nvPr/>
        </p:nvSpPr>
        <p:spPr>
          <a:xfrm>
            <a:off x="2427402" y="1918176"/>
            <a:ext cx="5257725" cy="369332"/>
          </a:xfrm>
          <a:prstGeom prst="rect">
            <a:avLst/>
          </a:prstGeom>
          <a:noFill/>
        </p:spPr>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ES_tradnl" sz="900" b="1" i="0" u="none" strike="noStrike" kern="0" cap="none" spc="0" normalizeH="0" baseline="0" noProof="0" dirty="0">
                <a:ln>
                  <a:noFill/>
                </a:ln>
                <a:solidFill>
                  <a:srgbClr val="004481"/>
                </a:solidFill>
                <a:effectLst/>
                <a:uLnTx/>
                <a:uFillTx/>
                <a:latin typeface="BBVABentonSansLight"/>
                <a:sym typeface="BBVABentonSansLight"/>
              </a:rPr>
              <a:t>Distribución y media en una escala de 0 a 10, en la que 0 indica que no le preocupa absolutamente nada y 10 que le preocupa muchísimo</a:t>
            </a:r>
          </a:p>
        </p:txBody>
      </p:sp>
      <p:sp>
        <p:nvSpPr>
          <p:cNvPr id="11" name="Google Shape;53;p3">
            <a:extLst>
              <a:ext uri="{FF2B5EF4-FFF2-40B4-BE49-F238E27FC236}">
                <a16:creationId xmlns:a16="http://schemas.microsoft.com/office/drawing/2014/main" id="{572F8C2D-7DB5-976B-2426-BF82D5F5C812}"/>
              </a:ext>
            </a:extLst>
          </p:cNvPr>
          <p:cNvSpPr txBox="1"/>
          <p:nvPr/>
        </p:nvSpPr>
        <p:spPr>
          <a:xfrm>
            <a:off x="5327715" y="1573415"/>
            <a:ext cx="3179410"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¿Hasta qué punto le preocupa a usted la desaparición de especies animales hoy en </a:t>
            </a:r>
            <a:r>
              <a:rPr kumimoji="0" lang="es-ES_tradnl" sz="1100" b="1" i="0" u="sng" strike="noStrike" kern="0" cap="none" spc="0" normalizeH="0" baseline="0" noProof="0" dirty="0">
                <a:ln>
                  <a:noFill/>
                </a:ln>
                <a:solidFill>
                  <a:srgbClr val="004481"/>
                </a:solidFill>
                <a:effectLst/>
                <a:uLnTx/>
                <a:uFillTx/>
                <a:latin typeface="BBVABentonSans" pitchFamily="2" charset="77"/>
                <a:sym typeface="BBVABentonSansLight"/>
              </a:rPr>
              <a:t>España</a:t>
            </a: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 </a:t>
            </a:r>
          </a:p>
        </p:txBody>
      </p:sp>
      <p:sp>
        <p:nvSpPr>
          <p:cNvPr id="13" name="CuadroTexto 12">
            <a:extLst>
              <a:ext uri="{FF2B5EF4-FFF2-40B4-BE49-F238E27FC236}">
                <a16:creationId xmlns:a16="http://schemas.microsoft.com/office/drawing/2014/main" id="{F07D88E5-22ED-513E-1E6F-5C1BE26F0639}"/>
              </a:ext>
            </a:extLst>
          </p:cNvPr>
          <p:cNvSpPr txBox="1"/>
          <p:nvPr/>
        </p:nvSpPr>
        <p:spPr>
          <a:xfrm>
            <a:off x="7252917" y="3136833"/>
            <a:ext cx="581616" cy="507831"/>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Valor medio 8,2</a:t>
            </a:r>
          </a:p>
        </p:txBody>
      </p:sp>
    </p:spTree>
    <p:extLst>
      <p:ext uri="{BB962C8B-B14F-4D97-AF65-F5344CB8AC3E}">
        <p14:creationId xmlns:p14="http://schemas.microsoft.com/office/powerpoint/2010/main" val="2629960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184DA-5DE2-D9C8-102B-ADC9C9BC8A9A}"/>
            </a:ext>
          </a:extLst>
        </p:cNvPr>
        <p:cNvGrpSpPr/>
        <p:nvPr/>
      </p:nvGrpSpPr>
      <p:grpSpPr>
        <a:xfrm>
          <a:off x="0" y="0"/>
          <a:ext cx="0" cy="0"/>
          <a:chOff x="0" y="0"/>
          <a:chExt cx="0" cy="0"/>
        </a:xfrm>
      </p:grpSpPr>
      <p:graphicFrame>
        <p:nvGraphicFramePr>
          <p:cNvPr id="6" name="Google Shape;195;p5">
            <a:extLst>
              <a:ext uri="{FF2B5EF4-FFF2-40B4-BE49-F238E27FC236}">
                <a16:creationId xmlns:a16="http://schemas.microsoft.com/office/drawing/2014/main" id="{D3B2E165-C9F8-4BFC-40B7-0DD9B5560AB9}"/>
              </a:ext>
            </a:extLst>
          </p:cNvPr>
          <p:cNvGraphicFramePr/>
          <p:nvPr>
            <p:extLst>
              <p:ext uri="{D42A27DB-BD31-4B8C-83A1-F6EECF244321}">
                <p14:modId xmlns:p14="http://schemas.microsoft.com/office/powerpoint/2010/main" val="1219240945"/>
              </p:ext>
            </p:extLst>
          </p:nvPr>
        </p:nvGraphicFramePr>
        <p:xfrm>
          <a:off x="7118064" y="1764904"/>
          <a:ext cx="1801663" cy="37756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oogle Shape;195;p5">
            <a:extLst>
              <a:ext uri="{FF2B5EF4-FFF2-40B4-BE49-F238E27FC236}">
                <a16:creationId xmlns:a16="http://schemas.microsoft.com/office/drawing/2014/main" id="{F35555A3-DDD0-C820-916B-9F44D3820F55}"/>
              </a:ext>
            </a:extLst>
          </p:cNvPr>
          <p:cNvGraphicFramePr/>
          <p:nvPr>
            <p:extLst>
              <p:ext uri="{D42A27DB-BD31-4B8C-83A1-F6EECF244321}">
                <p14:modId xmlns:p14="http://schemas.microsoft.com/office/powerpoint/2010/main" val="1413744289"/>
              </p:ext>
            </p:extLst>
          </p:nvPr>
        </p:nvGraphicFramePr>
        <p:xfrm>
          <a:off x="2365065" y="1701840"/>
          <a:ext cx="6592151" cy="3510089"/>
        </p:xfrm>
        <a:graphic>
          <a:graphicData uri="http://schemas.openxmlformats.org/drawingml/2006/chart">
            <c:chart xmlns:c="http://schemas.openxmlformats.org/drawingml/2006/chart" xmlns:r="http://schemas.openxmlformats.org/officeDocument/2006/relationships" r:id="rId4"/>
          </a:graphicData>
        </a:graphic>
      </p:graphicFrame>
      <p:sp>
        <p:nvSpPr>
          <p:cNvPr id="2" name="Título 1">
            <a:extLst>
              <a:ext uri="{FF2B5EF4-FFF2-40B4-BE49-F238E27FC236}">
                <a16:creationId xmlns:a16="http://schemas.microsoft.com/office/drawing/2014/main" id="{51322CCD-65B2-B8B6-B6F8-E28FFD1F1BBE}"/>
              </a:ext>
            </a:extLst>
          </p:cNvPr>
          <p:cNvSpPr>
            <a:spLocks noGrp="1"/>
          </p:cNvSpPr>
          <p:nvPr>
            <p:ph type="title"/>
          </p:nvPr>
        </p:nvSpPr>
        <p:spPr>
          <a:xfrm>
            <a:off x="473010" y="406726"/>
            <a:ext cx="7888670" cy="342000"/>
          </a:xfrm>
        </p:spPr>
        <p:txBody>
          <a:bodyPr/>
          <a:lstStyle/>
          <a:p>
            <a:r>
              <a:rPr lang="es-ES" sz="1800" dirty="0">
                <a:solidFill>
                  <a:srgbClr val="004481"/>
                </a:solidFill>
              </a:rPr>
              <a:t>Actitudes hacia la biodiversidad</a:t>
            </a:r>
            <a:endParaRPr lang="es-ES" sz="1600" dirty="0">
              <a:solidFill>
                <a:srgbClr val="004481"/>
              </a:solidFill>
            </a:endParaRPr>
          </a:p>
        </p:txBody>
      </p:sp>
      <p:sp>
        <p:nvSpPr>
          <p:cNvPr id="15" name="object 2">
            <a:extLst>
              <a:ext uri="{FF2B5EF4-FFF2-40B4-BE49-F238E27FC236}">
                <a16:creationId xmlns:a16="http://schemas.microsoft.com/office/drawing/2014/main" id="{E06277DC-6DAD-0233-38B1-C7A77223E629}"/>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13</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8" name="3 CuadroTexto">
            <a:extLst>
              <a:ext uri="{FF2B5EF4-FFF2-40B4-BE49-F238E27FC236}">
                <a16:creationId xmlns:a16="http://schemas.microsoft.com/office/drawing/2014/main" id="{94948651-93D1-3A56-6CA4-60C9B4101A70}"/>
              </a:ext>
            </a:extLst>
          </p:cNvPr>
          <p:cNvSpPr txBox="1"/>
          <p:nvPr/>
        </p:nvSpPr>
        <p:spPr>
          <a:xfrm>
            <a:off x="476643" y="729219"/>
            <a:ext cx="8481924" cy="1285608"/>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algn="just">
              <a:spcBef>
                <a:spcPts val="600"/>
              </a:spcBef>
              <a:buClr>
                <a:srgbClr val="7F7F7F"/>
              </a:buClr>
              <a:buSzPts val="1500"/>
              <a:defRPr/>
            </a:pPr>
            <a:r>
              <a:rPr lang="es-AR" sz="1200" dirty="0"/>
              <a:t>La amplia mayoría de la población considera que la diversidad de plantas y animales constituye un componente esencial de la riqueza del país y del bienestar de los seres humanos, y que estos tienen la responsabilidad de preservarla. Asimismo, existe un amplio consenso en atribuir a la actividad humana un papel determinante en la extinción de especies y en reconocer que la pérdida de biodiversidad representa una amenaza para la propia supervivencia de la especie humana. En consonancia con esta percepción, la mayoría rechaza las afirmaciones que minimizan la gravedad de este problema.</a:t>
            </a:r>
          </a:p>
          <a:p>
            <a:pPr algn="just">
              <a:spcBef>
                <a:spcPts val="600"/>
              </a:spcBef>
              <a:buClr>
                <a:srgbClr val="7F7F7F"/>
              </a:buClr>
              <a:buSzPts val="1500"/>
              <a:defRPr/>
            </a:pPr>
            <a:endParaRPr kumimoji="0" lang="es-MX" sz="1200" b="0" i="0" u="none" strike="noStrike" kern="1200" cap="none" spc="0" normalizeH="0" baseline="0" noProof="0" dirty="0">
              <a:ln>
                <a:noFill/>
              </a:ln>
              <a:solidFill>
                <a:srgbClr val="666666"/>
              </a:solidFill>
              <a:effectLst/>
              <a:uLnTx/>
              <a:uFillTx/>
              <a:latin typeface="BBVABentonSans"/>
              <a:ea typeface="+mn-ea"/>
              <a:sym typeface="BBVABentonSansLight"/>
            </a:endParaRPr>
          </a:p>
        </p:txBody>
      </p:sp>
      <p:sp>
        <p:nvSpPr>
          <p:cNvPr id="9" name="CuadroTexto 8">
            <a:extLst>
              <a:ext uri="{FF2B5EF4-FFF2-40B4-BE49-F238E27FC236}">
                <a16:creationId xmlns:a16="http://schemas.microsoft.com/office/drawing/2014/main" id="{1035768C-F070-C7D0-DDF2-D19C8F6788F5}"/>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4" name="Google Shape;53;p3">
            <a:extLst>
              <a:ext uri="{FF2B5EF4-FFF2-40B4-BE49-F238E27FC236}">
                <a16:creationId xmlns:a16="http://schemas.microsoft.com/office/drawing/2014/main" id="{C5F0CD67-1C48-03D0-2FD2-8C83290EBF71}"/>
              </a:ext>
            </a:extLst>
          </p:cNvPr>
          <p:cNvSpPr txBox="1"/>
          <p:nvPr/>
        </p:nvSpPr>
        <p:spPr>
          <a:xfrm>
            <a:off x="492124" y="2365686"/>
            <a:ext cx="1735437" cy="121308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l" defTabSz="914400" rtl="0" eaLnBrk="1" fontAlgn="auto" latinLnBrk="0" hangingPunct="1">
              <a:lnSpc>
                <a:spcPct val="100000"/>
              </a:lnSpc>
              <a:spcBef>
                <a:spcPts val="0"/>
              </a:spcBef>
              <a:spcAft>
                <a:spcPts val="0"/>
              </a:spcAft>
              <a:buClr>
                <a:srgbClr val="072146"/>
              </a:buClr>
              <a:buSzPts val="1800"/>
              <a:buFontTx/>
              <a:buNone/>
              <a:tabLst/>
              <a:defRPr/>
            </a:pPr>
            <a:r>
              <a:rPr kumimoji="0" lang="es-AR" sz="1100" b="1" i="0" u="none" strike="noStrike" kern="0" cap="none" spc="0" normalizeH="0" baseline="0" noProof="0" dirty="0">
                <a:ln>
                  <a:noFill/>
                </a:ln>
                <a:solidFill>
                  <a:srgbClr val="004481"/>
                </a:solidFill>
                <a:effectLst/>
                <a:uLnTx/>
                <a:uFillTx/>
                <a:latin typeface="BBVABentonSans" pitchFamily="2" charset="77"/>
                <a:sym typeface="BBVABentonSansLight"/>
              </a:rPr>
              <a:t>¿Cuál es su grado de acuerdo o desacuerdo con cada una de las siguientes frases? </a:t>
            </a:r>
          </a:p>
          <a:p>
            <a:pPr marL="0" marR="0" lvl="0" indent="0" algn="l" defTabSz="914400" rtl="0" eaLnBrk="1" fontAlgn="auto" latinLnBrk="0" hangingPunct="1">
              <a:lnSpc>
                <a:spcPct val="100000"/>
              </a:lnSpc>
              <a:spcBef>
                <a:spcPts val="0"/>
              </a:spcBef>
              <a:spcAft>
                <a:spcPts val="0"/>
              </a:spcAft>
              <a:buClr>
                <a:srgbClr val="072146"/>
              </a:buClr>
              <a:buSzPts val="1800"/>
              <a:buFontTx/>
              <a:buNone/>
              <a:tabLst/>
              <a:defRPr/>
            </a:pPr>
            <a:r>
              <a:rPr kumimoji="0" lang="es-AR" sz="900" b="1" i="0" u="none" strike="noStrike" kern="0" cap="none" spc="0" normalizeH="0" baseline="0" noProof="0" dirty="0">
                <a:ln>
                  <a:noFill/>
                </a:ln>
                <a:solidFill>
                  <a:srgbClr val="004481"/>
                </a:solidFill>
                <a:effectLst/>
                <a:uLnTx/>
                <a:uFillTx/>
                <a:latin typeface="BBVABentonSans" pitchFamily="2" charset="77"/>
                <a:sym typeface="BBVABentonSansLight"/>
              </a:rPr>
              <a:t>Distribución y media en una escala de 0 a 10, en la que 0 significa “completamente en desacuerdo” y 10 “completamente de acuerdo”. </a:t>
            </a:r>
            <a:endParaRPr kumimoji="0"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sp>
        <p:nvSpPr>
          <p:cNvPr id="7" name="3 CuadroTexto">
            <a:extLst>
              <a:ext uri="{FF2B5EF4-FFF2-40B4-BE49-F238E27FC236}">
                <a16:creationId xmlns:a16="http://schemas.microsoft.com/office/drawing/2014/main" id="{E3BF1B89-9874-7275-F34A-FE5DAE189DFA}"/>
              </a:ext>
            </a:extLst>
          </p:cNvPr>
          <p:cNvSpPr txBox="1"/>
          <p:nvPr/>
        </p:nvSpPr>
        <p:spPr>
          <a:xfrm>
            <a:off x="7895133" y="1732512"/>
            <a:ext cx="1443256" cy="123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marL="0" marR="0" lvl="1" indent="7938" algn="l" defTabSz="914400" rtl="0" eaLnBrk="1" fontAlgn="auto" latinLnBrk="0" hangingPunct="0">
              <a:lnSpc>
                <a:spcPts val="1000"/>
              </a:lnSpc>
              <a:spcBef>
                <a:spcPts val="300"/>
              </a:spcBef>
              <a:spcAft>
                <a:spcPts val="0"/>
              </a:spcAft>
              <a:buClrTx/>
              <a:buSzTx/>
              <a:buFontTx/>
              <a:buNone/>
              <a:tabLst/>
              <a:defRPr sz="800" b="1">
                <a:solidFill>
                  <a:srgbClr val="2A2A2A"/>
                </a:solidFill>
                <a:latin typeface="BBVABentonSans"/>
                <a:ea typeface="BBVABentonSans"/>
                <a:cs typeface="BBVABentonSans"/>
                <a:sym typeface="BBVABentonSans"/>
              </a:defRPr>
            </a:pPr>
            <a:r>
              <a:rPr kumimoji="0" lang="es-ES" sz="800" b="1" i="0" u="none" strike="noStrike" kern="0" cap="none" spc="0" normalizeH="0" baseline="0" noProof="0">
                <a:ln>
                  <a:noFill/>
                </a:ln>
                <a:solidFill>
                  <a:srgbClr val="004481"/>
                </a:solidFill>
                <a:effectLst/>
                <a:uLnTx/>
                <a:uFillTx/>
                <a:latin typeface="BBVABentonSans"/>
                <a:sym typeface="BBVABentonSans"/>
              </a:rPr>
              <a:t>Valor medio</a:t>
            </a:r>
            <a:endParaRPr kumimoji="0" sz="800" b="1" i="0" u="none" strike="noStrike" kern="0" cap="none" spc="0" normalizeH="0" baseline="0" noProof="0">
              <a:ln>
                <a:noFill/>
              </a:ln>
              <a:solidFill>
                <a:srgbClr val="004481"/>
              </a:solidFill>
              <a:effectLst/>
              <a:uLnTx/>
              <a:uFillTx/>
              <a:latin typeface="BBVABentonSans"/>
              <a:sym typeface="BBVABentonSans"/>
            </a:endParaRPr>
          </a:p>
        </p:txBody>
      </p:sp>
    </p:spTree>
    <p:extLst>
      <p:ext uri="{BB962C8B-B14F-4D97-AF65-F5344CB8AC3E}">
        <p14:creationId xmlns:p14="http://schemas.microsoft.com/office/powerpoint/2010/main" val="3400780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22A45-06EA-9862-6786-667FB2B7D887}"/>
            </a:ext>
          </a:extLst>
        </p:cNvPr>
        <p:cNvGrpSpPr/>
        <p:nvPr/>
      </p:nvGrpSpPr>
      <p:grpSpPr>
        <a:xfrm>
          <a:off x="0" y="0"/>
          <a:ext cx="0" cy="0"/>
          <a:chOff x="0" y="0"/>
          <a:chExt cx="0" cy="0"/>
        </a:xfrm>
      </p:grpSpPr>
      <p:sp>
        <p:nvSpPr>
          <p:cNvPr id="13" name="3 CuadroTexto">
            <a:extLst>
              <a:ext uri="{FF2B5EF4-FFF2-40B4-BE49-F238E27FC236}">
                <a16:creationId xmlns:a16="http://schemas.microsoft.com/office/drawing/2014/main" id="{5327C749-38EA-3349-B125-D59B727BA3ED}"/>
              </a:ext>
            </a:extLst>
          </p:cNvPr>
          <p:cNvSpPr txBox="1"/>
          <p:nvPr/>
        </p:nvSpPr>
        <p:spPr>
          <a:xfrm>
            <a:off x="492125" y="784218"/>
            <a:ext cx="8466442" cy="599267"/>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algn="just" fontAlgn="base"/>
            <a:r>
              <a:rPr lang="es-ES" sz="1200" dirty="0">
                <a:solidFill>
                  <a:srgbClr val="666666"/>
                </a:solidFill>
                <a:latin typeface="BBVABentonSans"/>
              </a:rPr>
              <a:t>La evolución de las actitudes hacia la biodiversidad en los últimos cinco años (2021-2026) evidencia una notable estabilidad en la valoración de su importancia. Asimismo, se mantiene el papel central que se le atribuye a la actividad humana, tanto en la extinción de especies, como en la responsabilidad por su preservación. </a:t>
            </a:r>
          </a:p>
        </p:txBody>
      </p:sp>
      <p:graphicFrame>
        <p:nvGraphicFramePr>
          <p:cNvPr id="8" name="Google Shape;195;p5">
            <a:extLst>
              <a:ext uri="{FF2B5EF4-FFF2-40B4-BE49-F238E27FC236}">
                <a16:creationId xmlns:a16="http://schemas.microsoft.com/office/drawing/2014/main" id="{6A1ABC20-C486-3031-647B-045407A2F500}"/>
              </a:ext>
            </a:extLst>
          </p:cNvPr>
          <p:cNvGraphicFramePr/>
          <p:nvPr>
            <p:extLst>
              <p:ext uri="{D42A27DB-BD31-4B8C-83A1-F6EECF244321}">
                <p14:modId xmlns:p14="http://schemas.microsoft.com/office/powerpoint/2010/main" val="3036697513"/>
              </p:ext>
            </p:extLst>
          </p:nvPr>
        </p:nvGraphicFramePr>
        <p:xfrm>
          <a:off x="720729" y="1903151"/>
          <a:ext cx="7708965" cy="3044825"/>
        </p:xfrm>
        <a:graphic>
          <a:graphicData uri="http://schemas.openxmlformats.org/drawingml/2006/chart">
            <c:chart xmlns:c="http://schemas.openxmlformats.org/drawingml/2006/chart" xmlns:r="http://schemas.openxmlformats.org/officeDocument/2006/relationships" r:id="rId2"/>
          </a:graphicData>
        </a:graphic>
      </p:graphicFrame>
      <p:sp>
        <p:nvSpPr>
          <p:cNvPr id="2" name="object 2">
            <a:extLst>
              <a:ext uri="{FF2B5EF4-FFF2-40B4-BE49-F238E27FC236}">
                <a16:creationId xmlns:a16="http://schemas.microsoft.com/office/drawing/2014/main" id="{F940D549-32A5-672A-1FBB-417080FFABC7}"/>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14</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3" name="Título 1">
            <a:extLst>
              <a:ext uri="{FF2B5EF4-FFF2-40B4-BE49-F238E27FC236}">
                <a16:creationId xmlns:a16="http://schemas.microsoft.com/office/drawing/2014/main" id="{24A4F350-7892-8EF7-B315-27858BD1FBFD}"/>
              </a:ext>
            </a:extLst>
          </p:cNvPr>
          <p:cNvSpPr>
            <a:spLocks noGrp="1"/>
          </p:cNvSpPr>
          <p:nvPr>
            <p:ph type="title"/>
          </p:nvPr>
        </p:nvSpPr>
        <p:spPr>
          <a:xfrm>
            <a:off x="473010" y="406726"/>
            <a:ext cx="7888670" cy="342000"/>
          </a:xfrm>
        </p:spPr>
        <p:txBody>
          <a:bodyPr/>
          <a:lstStyle/>
          <a:p>
            <a:r>
              <a:rPr lang="es-ES" sz="1800" dirty="0">
                <a:solidFill>
                  <a:srgbClr val="004481"/>
                </a:solidFill>
              </a:rPr>
              <a:t>Evolución de las actitudes hacia la biodiversidad</a:t>
            </a:r>
            <a:endParaRPr lang="es-ES" sz="1600" dirty="0">
              <a:solidFill>
                <a:srgbClr val="004481"/>
              </a:solidFill>
            </a:endParaRPr>
          </a:p>
        </p:txBody>
      </p:sp>
      <p:sp>
        <p:nvSpPr>
          <p:cNvPr id="5" name="Google Shape;53;p3">
            <a:extLst>
              <a:ext uri="{FF2B5EF4-FFF2-40B4-BE49-F238E27FC236}">
                <a16:creationId xmlns:a16="http://schemas.microsoft.com/office/drawing/2014/main" id="{7613EC00-8111-8A4B-15D6-A5D256139FF6}"/>
              </a:ext>
            </a:extLst>
          </p:cNvPr>
          <p:cNvSpPr txBox="1"/>
          <p:nvPr/>
        </p:nvSpPr>
        <p:spPr>
          <a:xfrm>
            <a:off x="1400092" y="1650115"/>
            <a:ext cx="7023179"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AR" dirty="0">
                <a:solidFill>
                  <a:srgbClr val="004481"/>
                </a:solidFill>
              </a:rPr>
              <a:t>¿Cuál es su grado de acuerdo o desacuerdo con cada una de las siguientes frases? </a:t>
            </a:r>
            <a:r>
              <a:rPr lang="es-AR" sz="900" dirty="0">
                <a:solidFill>
                  <a:srgbClr val="004481"/>
                </a:solidFill>
                <a:latin typeface="BBVABentonSans" pitchFamily="2" charset="77"/>
              </a:rPr>
              <a:t>Media en una escala de 0 a 10, en la que 0 significa “completamente en desacuerdo” y 10 “completamente de acuerdo”</a:t>
            </a:r>
            <a:endParaRPr dirty="0">
              <a:solidFill>
                <a:srgbClr val="004481"/>
              </a:solidFill>
            </a:endParaRPr>
          </a:p>
        </p:txBody>
      </p:sp>
    </p:spTree>
    <p:extLst>
      <p:ext uri="{BB962C8B-B14F-4D97-AF65-F5344CB8AC3E}">
        <p14:creationId xmlns:p14="http://schemas.microsoft.com/office/powerpoint/2010/main" val="2404372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C2D2B-80C0-5BF8-396A-DF3F04708DA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0A0D3C5-18E6-0FDD-F348-61B93B51EAEB}"/>
              </a:ext>
            </a:extLst>
          </p:cNvPr>
          <p:cNvSpPr>
            <a:spLocks noGrp="1"/>
          </p:cNvSpPr>
          <p:nvPr>
            <p:ph type="title"/>
          </p:nvPr>
        </p:nvSpPr>
        <p:spPr>
          <a:xfrm>
            <a:off x="473010" y="406726"/>
            <a:ext cx="7888670" cy="342000"/>
          </a:xfrm>
        </p:spPr>
        <p:txBody>
          <a:bodyPr/>
          <a:lstStyle/>
          <a:p>
            <a:r>
              <a:rPr lang="es-ES" sz="1800" dirty="0">
                <a:solidFill>
                  <a:srgbClr val="004481"/>
                </a:solidFill>
              </a:rPr>
              <a:t>La biodiversidad como una realidad</a:t>
            </a:r>
            <a:endParaRPr lang="es-ES" sz="1600" dirty="0">
              <a:solidFill>
                <a:srgbClr val="004481"/>
              </a:solidFill>
            </a:endParaRPr>
          </a:p>
        </p:txBody>
      </p:sp>
      <p:sp>
        <p:nvSpPr>
          <p:cNvPr id="15" name="object 2">
            <a:extLst>
              <a:ext uri="{FF2B5EF4-FFF2-40B4-BE49-F238E27FC236}">
                <a16:creationId xmlns:a16="http://schemas.microsoft.com/office/drawing/2014/main" id="{86464183-855F-78AC-4443-616400FF1FF8}"/>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15</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8" name="3 CuadroTexto">
            <a:extLst>
              <a:ext uri="{FF2B5EF4-FFF2-40B4-BE49-F238E27FC236}">
                <a16:creationId xmlns:a16="http://schemas.microsoft.com/office/drawing/2014/main" id="{BA625DFD-1A89-A431-E9A3-3A679C13269A}"/>
              </a:ext>
            </a:extLst>
          </p:cNvPr>
          <p:cNvSpPr txBox="1"/>
          <p:nvPr/>
        </p:nvSpPr>
        <p:spPr>
          <a:xfrm>
            <a:off x="476642" y="729219"/>
            <a:ext cx="8497495" cy="399725"/>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lvl="1" indent="-1588">
              <a:lnSpc>
                <a:spcPts val="1600"/>
              </a:lnSpc>
              <a:spcBef>
                <a:spcPts val="600"/>
              </a:spcBef>
              <a:buClr>
                <a:srgbClr val="00AAB4"/>
              </a:buClr>
              <a:buSzPct val="130000"/>
              <a:defRPr/>
            </a:pPr>
            <a:r>
              <a:rPr lang="es-AR" sz="1200" dirty="0">
                <a:solidFill>
                  <a:srgbClr val="666666"/>
                </a:solidFill>
              </a:rPr>
              <a:t>En esta línea, ocho de cada diez españoles coinciden en que es una realidad que “hay muchas especies animales en peligro de extinción como resultado de las acciones de los seres humanos”.</a:t>
            </a:r>
            <a:endParaRPr kumimoji="0" lang="es-ES_tradnl" sz="1200" b="0" i="0" u="none" strike="noStrike" kern="0" cap="none" spc="0" normalizeH="0" baseline="0" noProof="0" dirty="0">
              <a:ln>
                <a:noFill/>
              </a:ln>
              <a:solidFill>
                <a:srgbClr val="666666"/>
              </a:solidFill>
              <a:effectLst/>
              <a:uLnTx/>
              <a:uFillTx/>
              <a:latin typeface="BBVABentonSans"/>
              <a:sym typeface="BBVABentonSansLight"/>
            </a:endParaRPr>
          </a:p>
        </p:txBody>
      </p:sp>
      <p:sp>
        <p:nvSpPr>
          <p:cNvPr id="9" name="CuadroTexto 8">
            <a:extLst>
              <a:ext uri="{FF2B5EF4-FFF2-40B4-BE49-F238E27FC236}">
                <a16:creationId xmlns:a16="http://schemas.microsoft.com/office/drawing/2014/main" id="{0C33BD45-536A-91BE-5DFD-A9265E3BFE39}"/>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graphicFrame>
        <p:nvGraphicFramePr>
          <p:cNvPr id="5" name="Google Shape;311;p14">
            <a:extLst>
              <a:ext uri="{FF2B5EF4-FFF2-40B4-BE49-F238E27FC236}">
                <a16:creationId xmlns:a16="http://schemas.microsoft.com/office/drawing/2014/main" id="{D69B0621-9202-7462-B71D-6548F9FE2AEB}"/>
              </a:ext>
            </a:extLst>
          </p:cNvPr>
          <p:cNvGraphicFramePr/>
          <p:nvPr>
            <p:extLst>
              <p:ext uri="{D42A27DB-BD31-4B8C-83A1-F6EECF244321}">
                <p14:modId xmlns:p14="http://schemas.microsoft.com/office/powerpoint/2010/main" val="3669010831"/>
              </p:ext>
            </p:extLst>
          </p:nvPr>
        </p:nvGraphicFramePr>
        <p:xfrm>
          <a:off x="1011671" y="1821408"/>
          <a:ext cx="6811347" cy="2950063"/>
        </p:xfrm>
        <a:graphic>
          <a:graphicData uri="http://schemas.openxmlformats.org/drawingml/2006/chart">
            <c:chart xmlns:c="http://schemas.openxmlformats.org/drawingml/2006/chart" xmlns:r="http://schemas.openxmlformats.org/officeDocument/2006/relationships" r:id="rId2"/>
          </a:graphicData>
        </a:graphic>
      </p:graphicFrame>
      <p:sp>
        <p:nvSpPr>
          <p:cNvPr id="4" name="CuadroTexto 3">
            <a:extLst>
              <a:ext uri="{FF2B5EF4-FFF2-40B4-BE49-F238E27FC236}">
                <a16:creationId xmlns:a16="http://schemas.microsoft.com/office/drawing/2014/main" id="{99E212CF-D9FE-BBD8-84E3-090C0263F462}"/>
              </a:ext>
            </a:extLst>
          </p:cNvPr>
          <p:cNvSpPr txBox="1"/>
          <p:nvPr/>
        </p:nvSpPr>
        <p:spPr>
          <a:xfrm>
            <a:off x="1543676" y="1813953"/>
            <a:ext cx="6272684" cy="430887"/>
          </a:xfrm>
          <a:prstGeom prst="rect">
            <a:avLst/>
          </a:prstGeom>
          <a:noFill/>
          <a:ln>
            <a:noFill/>
          </a:ln>
        </p:spPr>
        <p:txBody>
          <a:bodyPr spcFirstLastPara="1" wrap="square" lIns="0" tIns="0" rIns="0" bIns="0" anchor="t" anchorCtr="0">
            <a:noAutofit/>
          </a:bodyPr>
          <a:lstStyle>
            <a:defPPr marL="0" marR="0" lvl="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ctr" eaLnBrk="1" hangingPunct="1">
              <a:buClr>
                <a:srgbClr val="072146"/>
              </a:buClr>
              <a:buSzPts val="1800"/>
              <a:defRPr sz="1100" b="1" kern="0">
                <a:uLn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¿Cree que la afirmación de que “hay muchas especies animales en peligro de extinción como resultado de las acciones de los seres humanos” responde a la realidad o es una afirmación exagerada?</a:t>
            </a:r>
            <a:endParaRPr kumimoji="0" lang="es-AR"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spTree>
    <p:extLst>
      <p:ext uri="{BB962C8B-B14F-4D97-AF65-F5344CB8AC3E}">
        <p14:creationId xmlns:p14="http://schemas.microsoft.com/office/powerpoint/2010/main" val="3528859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100EF-9F2F-6BD1-C822-48C9CF074D6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E67B9D2-6DA5-6B5B-D242-3EDE8AD9E16D}"/>
              </a:ext>
            </a:extLst>
          </p:cNvPr>
          <p:cNvSpPr>
            <a:spLocks noGrp="1"/>
          </p:cNvSpPr>
          <p:nvPr>
            <p:ph type="title"/>
          </p:nvPr>
        </p:nvSpPr>
        <p:spPr>
          <a:xfrm>
            <a:off x="473010" y="406726"/>
            <a:ext cx="7888670" cy="342000"/>
          </a:xfrm>
        </p:spPr>
        <p:txBody>
          <a:bodyPr/>
          <a:lstStyle/>
          <a:p>
            <a:r>
              <a:rPr lang="es-ES" sz="1800" dirty="0">
                <a:solidFill>
                  <a:srgbClr val="004481"/>
                </a:solidFill>
              </a:rPr>
              <a:t>Fenómenos que contribuyen a la pérdida de la biodiversidad</a:t>
            </a:r>
            <a:endParaRPr lang="es-ES" sz="1600" dirty="0">
              <a:solidFill>
                <a:srgbClr val="004481"/>
              </a:solidFill>
            </a:endParaRPr>
          </a:p>
        </p:txBody>
      </p:sp>
      <p:sp>
        <p:nvSpPr>
          <p:cNvPr id="15" name="object 2">
            <a:extLst>
              <a:ext uri="{FF2B5EF4-FFF2-40B4-BE49-F238E27FC236}">
                <a16:creationId xmlns:a16="http://schemas.microsoft.com/office/drawing/2014/main" id="{A8C63834-65B3-3C08-19DC-02C619B02773}"/>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16</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graphicFrame>
        <p:nvGraphicFramePr>
          <p:cNvPr id="5" name="2 Gráfico">
            <a:extLst>
              <a:ext uri="{FF2B5EF4-FFF2-40B4-BE49-F238E27FC236}">
                <a16:creationId xmlns:a16="http://schemas.microsoft.com/office/drawing/2014/main" id="{CB587E10-381C-B55D-098F-942DAD783916}"/>
              </a:ext>
            </a:extLst>
          </p:cNvPr>
          <p:cNvGraphicFramePr/>
          <p:nvPr/>
        </p:nvGraphicFramePr>
        <p:xfrm>
          <a:off x="492125" y="2053813"/>
          <a:ext cx="8306276" cy="3076800"/>
        </p:xfrm>
        <a:graphic>
          <a:graphicData uri="http://schemas.openxmlformats.org/drawingml/2006/chart">
            <c:chart xmlns:c="http://schemas.openxmlformats.org/drawingml/2006/chart" xmlns:r="http://schemas.openxmlformats.org/officeDocument/2006/relationships" r:id="rId2"/>
          </a:graphicData>
        </a:graphic>
      </p:graphicFrame>
      <p:sp>
        <p:nvSpPr>
          <p:cNvPr id="9" name="CuadroTexto 8">
            <a:extLst>
              <a:ext uri="{FF2B5EF4-FFF2-40B4-BE49-F238E27FC236}">
                <a16:creationId xmlns:a16="http://schemas.microsoft.com/office/drawing/2014/main" id="{B728CCB7-56F3-A89F-66B5-F0E42D508260}"/>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3" name="Google Shape;53;p3">
            <a:extLst>
              <a:ext uri="{FF2B5EF4-FFF2-40B4-BE49-F238E27FC236}">
                <a16:creationId xmlns:a16="http://schemas.microsoft.com/office/drawing/2014/main" id="{81E6B84E-1B7C-DA54-D7A4-D0D9F146C73E}"/>
              </a:ext>
            </a:extLst>
          </p:cNvPr>
          <p:cNvSpPr txBox="1"/>
          <p:nvPr/>
        </p:nvSpPr>
        <p:spPr>
          <a:xfrm>
            <a:off x="1600590" y="1842310"/>
            <a:ext cx="6480175"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¿En qué medida cree que los siguientes fenómenos contribuyen a la pérdida de la biodiversidad, es decir, a la pérdida de la variedad de formas de vida que hay en el planeta? ¿Mucho, bastante, poco o nada?</a:t>
            </a:r>
          </a:p>
        </p:txBody>
      </p:sp>
      <p:sp>
        <p:nvSpPr>
          <p:cNvPr id="6" name="3 CuadroTexto">
            <a:extLst>
              <a:ext uri="{FF2B5EF4-FFF2-40B4-BE49-F238E27FC236}">
                <a16:creationId xmlns:a16="http://schemas.microsoft.com/office/drawing/2014/main" id="{1B8CA1DC-A671-742E-9667-3DFE93128D67}"/>
              </a:ext>
            </a:extLst>
          </p:cNvPr>
          <p:cNvSpPr txBox="1"/>
          <p:nvPr/>
        </p:nvSpPr>
        <p:spPr>
          <a:xfrm>
            <a:off x="476643" y="682128"/>
            <a:ext cx="8570762" cy="1015278"/>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lvl="1" indent="-1588">
              <a:lnSpc>
                <a:spcPts val="1600"/>
              </a:lnSpc>
              <a:spcBef>
                <a:spcPts val="600"/>
              </a:spcBef>
              <a:buClr>
                <a:srgbClr val="00AAB4"/>
              </a:buClr>
              <a:buSzPct val="130000"/>
              <a:defRPr/>
            </a:pPr>
            <a:r>
              <a:rPr lang="es-ES_tradnl" sz="1200" kern="1200" dirty="0">
                <a:solidFill>
                  <a:srgbClr val="666666"/>
                </a:solidFill>
                <a:latin typeface="BBVABentonSans"/>
              </a:rPr>
              <a:t>L</a:t>
            </a:r>
            <a:r>
              <a:rPr kumimoji="0" lang="es-ES_tradnl" sz="1200" b="0" i="0" u="none" strike="noStrike" kern="1200" cap="none" spc="0" normalizeH="0" baseline="0" noProof="0" dirty="0">
                <a:ln>
                  <a:noFill/>
                </a:ln>
                <a:solidFill>
                  <a:srgbClr val="666666"/>
                </a:solidFill>
                <a:effectLst/>
                <a:uLnTx/>
                <a:uFillTx/>
                <a:latin typeface="BBVABentonSans"/>
                <a:sym typeface="BBVABentonSansLight"/>
              </a:rPr>
              <a:t>a población identifica un amplio conjunto de factores vinculados a la actividad humana como responsables de la pérdida de biodiversidad. En particular, destacan las catástrofes o accidentes provocados por los seres humanos, seguidos por la contaminación, las guerras, el cambio climático, la urbanización y la sobrepesca. Aunque con menor intensidad, también consideran que contribuyen a este fenómeno la modificación de áreas naturales para infraestructura, la introducción de plantas y animales no autóctonos y, más moderadamente, la agricultura intensiva.</a:t>
            </a:r>
          </a:p>
        </p:txBody>
      </p:sp>
    </p:spTree>
    <p:extLst>
      <p:ext uri="{BB962C8B-B14F-4D97-AF65-F5344CB8AC3E}">
        <p14:creationId xmlns:p14="http://schemas.microsoft.com/office/powerpoint/2010/main" val="2963725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81BBC-3EF1-4CBA-25E5-71134B28E7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9C08EF0-8B3E-ADBF-FDF3-06D323635BB7}"/>
              </a:ext>
            </a:extLst>
          </p:cNvPr>
          <p:cNvSpPr>
            <a:spLocks noGrp="1"/>
          </p:cNvSpPr>
          <p:nvPr>
            <p:ph type="title"/>
          </p:nvPr>
        </p:nvSpPr>
        <p:spPr>
          <a:xfrm>
            <a:off x="473010" y="406726"/>
            <a:ext cx="7888670" cy="342000"/>
          </a:xfrm>
        </p:spPr>
        <p:txBody>
          <a:bodyPr/>
          <a:lstStyle/>
          <a:p>
            <a:r>
              <a:rPr lang="es-ES" sz="1800" dirty="0">
                <a:solidFill>
                  <a:srgbClr val="004481"/>
                </a:solidFill>
              </a:rPr>
              <a:t>Razones para conservar las especies</a:t>
            </a:r>
            <a:endParaRPr lang="es-ES" sz="1600" dirty="0">
              <a:solidFill>
                <a:srgbClr val="004481"/>
              </a:solidFill>
            </a:endParaRPr>
          </a:p>
        </p:txBody>
      </p:sp>
      <p:sp>
        <p:nvSpPr>
          <p:cNvPr id="15" name="object 2">
            <a:extLst>
              <a:ext uri="{FF2B5EF4-FFF2-40B4-BE49-F238E27FC236}">
                <a16:creationId xmlns:a16="http://schemas.microsoft.com/office/drawing/2014/main" id="{BD8885AD-1B14-5DAA-A06D-E6F3A6382AC7}"/>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17</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9" name="CuadroTexto 8">
            <a:extLst>
              <a:ext uri="{FF2B5EF4-FFF2-40B4-BE49-F238E27FC236}">
                <a16:creationId xmlns:a16="http://schemas.microsoft.com/office/drawing/2014/main" id="{F72AE954-FBC5-FEA7-4B03-DEC4CF06C202}"/>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3" name="Google Shape;53;p3">
            <a:extLst>
              <a:ext uri="{FF2B5EF4-FFF2-40B4-BE49-F238E27FC236}">
                <a16:creationId xmlns:a16="http://schemas.microsoft.com/office/drawing/2014/main" id="{B41A053C-772B-EB2D-5A72-65272EF9A33E}"/>
              </a:ext>
            </a:extLst>
          </p:cNvPr>
          <p:cNvSpPr txBox="1"/>
          <p:nvPr/>
        </p:nvSpPr>
        <p:spPr>
          <a:xfrm>
            <a:off x="473010" y="3383528"/>
            <a:ext cx="1086432"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En su opinión, ¿cuál de estas dos razones es la fundamental para conservar las distintas especies?</a:t>
            </a:r>
            <a:endParaRPr kumimoji="0" lang="es-AR"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graphicFrame>
        <p:nvGraphicFramePr>
          <p:cNvPr id="5" name="Object 8">
            <a:extLst>
              <a:ext uri="{FF2B5EF4-FFF2-40B4-BE49-F238E27FC236}">
                <a16:creationId xmlns:a16="http://schemas.microsoft.com/office/drawing/2014/main" id="{1BA4A98F-3352-37FD-0111-672C416AB307}"/>
              </a:ext>
            </a:extLst>
          </p:cNvPr>
          <p:cNvGraphicFramePr>
            <a:graphicFrameLocks noChangeAspect="1"/>
          </p:cNvGraphicFramePr>
          <p:nvPr/>
        </p:nvGraphicFramePr>
        <p:xfrm>
          <a:off x="35195" y="2975603"/>
          <a:ext cx="5630379" cy="33262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Google Shape;195;p5">
            <a:extLst>
              <a:ext uri="{FF2B5EF4-FFF2-40B4-BE49-F238E27FC236}">
                <a16:creationId xmlns:a16="http://schemas.microsoft.com/office/drawing/2014/main" id="{D5267FAD-5FB8-306B-E366-5CA88CBA0C78}"/>
              </a:ext>
            </a:extLst>
          </p:cNvPr>
          <p:cNvGraphicFramePr/>
          <p:nvPr>
            <p:extLst>
              <p:ext uri="{D42A27DB-BD31-4B8C-83A1-F6EECF244321}">
                <p14:modId xmlns:p14="http://schemas.microsoft.com/office/powerpoint/2010/main" val="2331988947"/>
              </p:ext>
            </p:extLst>
          </p:nvPr>
        </p:nvGraphicFramePr>
        <p:xfrm>
          <a:off x="5809040" y="241160"/>
          <a:ext cx="8262239" cy="5219020"/>
        </p:xfrm>
        <a:graphic>
          <a:graphicData uri="http://schemas.openxmlformats.org/drawingml/2006/chart">
            <c:chart xmlns:c="http://schemas.openxmlformats.org/drawingml/2006/chart" xmlns:r="http://schemas.openxmlformats.org/officeDocument/2006/relationships" r:id="rId4"/>
          </a:graphicData>
        </a:graphic>
      </p:graphicFrame>
      <p:sp>
        <p:nvSpPr>
          <p:cNvPr id="4" name="3 CuadroTexto">
            <a:extLst>
              <a:ext uri="{FF2B5EF4-FFF2-40B4-BE49-F238E27FC236}">
                <a16:creationId xmlns:a16="http://schemas.microsoft.com/office/drawing/2014/main" id="{78D853DB-551A-BCF1-03A3-E590F60C85A1}"/>
              </a:ext>
            </a:extLst>
          </p:cNvPr>
          <p:cNvSpPr txBox="1"/>
          <p:nvPr/>
        </p:nvSpPr>
        <p:spPr>
          <a:xfrm>
            <a:off x="476642" y="729219"/>
            <a:ext cx="4779299" cy="2195088"/>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r>
              <a:rPr kumimoji="0" lang="es-ES_tradnl" sz="1200" b="0" i="0" u="none" strike="noStrike" kern="1200" cap="none" spc="0" normalizeH="0" baseline="0" noProof="0" dirty="0">
                <a:ln>
                  <a:noFill/>
                </a:ln>
                <a:solidFill>
                  <a:srgbClr val="666666"/>
                </a:solidFill>
                <a:effectLst/>
                <a:uLnTx/>
                <a:uFillTx/>
                <a:latin typeface="BBVABentonSans"/>
                <a:sym typeface="BBVABentonSansLight"/>
              </a:rPr>
              <a:t>Las opiniones están divididas respecto a las razones para conservar las especies en peligro de extinción. La posición más extendida fundamenta esta necesidad en el reconocimiento de que todas las especies tienen el mismo derecho a existir que los seres humanos, mientras que una parte también importante de la población adopta una postura más instrumental, basada en la necesidad que tienen los seres humanos de otras especies para sobrevivir.</a:t>
            </a:r>
          </a:p>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r>
              <a:rPr kumimoji="0" lang="es-ES_tradnl" sz="1200" b="0" i="0" u="none" strike="noStrike" kern="1200" cap="none" spc="0" normalizeH="0" baseline="0" noProof="0" dirty="0">
                <a:ln>
                  <a:noFill/>
                </a:ln>
                <a:solidFill>
                  <a:srgbClr val="666666"/>
                </a:solidFill>
                <a:effectLst/>
                <a:uLnTx/>
                <a:uFillTx/>
                <a:latin typeface="BBVABentonSans"/>
                <a:sym typeface="BBVABentonSansLight"/>
              </a:rPr>
              <a:t>La idea del valor intrínseco de las especies recibe un mayor respaldo entre los jóvenes, las personas con estudios superiores, quienes se sitúan ideológicamente a la izquierda y quienes tienen un nivel bajo de religiosidad.</a:t>
            </a:r>
          </a:p>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endParaRPr kumimoji="0" lang="es-ES_tradnl" sz="1200" b="0" i="0" u="none" strike="noStrike" kern="1200" cap="none" spc="0" normalizeH="0" baseline="0" noProof="0" dirty="0">
              <a:ln>
                <a:noFill/>
              </a:ln>
              <a:solidFill>
                <a:srgbClr val="666666"/>
              </a:solidFill>
              <a:effectLst/>
              <a:uLnTx/>
              <a:uFillTx/>
              <a:latin typeface="BBVABentonSans"/>
              <a:sym typeface="BBVABentonSansLight"/>
            </a:endParaRPr>
          </a:p>
        </p:txBody>
      </p:sp>
    </p:spTree>
    <p:extLst>
      <p:ext uri="{BB962C8B-B14F-4D97-AF65-F5344CB8AC3E}">
        <p14:creationId xmlns:p14="http://schemas.microsoft.com/office/powerpoint/2010/main" val="855519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2F66E-BDD3-56FB-9BF6-9CC6772A2C1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D3209E4-10AE-EE77-4099-813B70C6A4E5}"/>
              </a:ext>
            </a:extLst>
          </p:cNvPr>
          <p:cNvSpPr>
            <a:spLocks noGrp="1"/>
          </p:cNvSpPr>
          <p:nvPr>
            <p:ph type="title"/>
          </p:nvPr>
        </p:nvSpPr>
        <p:spPr>
          <a:xfrm>
            <a:off x="476644" y="158389"/>
            <a:ext cx="5017020" cy="342000"/>
          </a:xfrm>
        </p:spPr>
        <p:txBody>
          <a:bodyPr/>
          <a:lstStyle/>
          <a:p>
            <a:r>
              <a:rPr lang="es-ES" sz="1800" dirty="0">
                <a:solidFill>
                  <a:srgbClr val="004481"/>
                </a:solidFill>
              </a:rPr>
              <a:t>Reintroducción de especies vs. restricciones en la agricultura y ganadería </a:t>
            </a:r>
            <a:endParaRPr lang="es-ES" sz="1600" dirty="0">
              <a:solidFill>
                <a:srgbClr val="004481"/>
              </a:solidFill>
            </a:endParaRPr>
          </a:p>
        </p:txBody>
      </p:sp>
      <p:sp>
        <p:nvSpPr>
          <p:cNvPr id="15" name="object 2">
            <a:extLst>
              <a:ext uri="{FF2B5EF4-FFF2-40B4-BE49-F238E27FC236}">
                <a16:creationId xmlns:a16="http://schemas.microsoft.com/office/drawing/2014/main" id="{3C952705-0CA0-7C9F-8235-B639A4A3495C}"/>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18</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8" name="3 CuadroTexto">
            <a:extLst>
              <a:ext uri="{FF2B5EF4-FFF2-40B4-BE49-F238E27FC236}">
                <a16:creationId xmlns:a16="http://schemas.microsoft.com/office/drawing/2014/main" id="{BF6A71D5-B898-D4FF-12D7-4C1400E8AB94}"/>
              </a:ext>
            </a:extLst>
          </p:cNvPr>
          <p:cNvSpPr txBox="1"/>
          <p:nvPr/>
        </p:nvSpPr>
        <p:spPr>
          <a:xfrm>
            <a:off x="476643" y="722131"/>
            <a:ext cx="4960138" cy="1488741"/>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R="0" lvl="0" algn="just" defTabSz="356599" rtl="0" eaLnBrk="1" fontAlgn="auto" latinLnBrk="0" hangingPunct="0">
              <a:lnSpc>
                <a:spcPct val="110000"/>
              </a:lnSpc>
              <a:spcBef>
                <a:spcPts val="600"/>
              </a:spcBef>
              <a:spcAft>
                <a:spcPts val="0"/>
              </a:spcAft>
              <a:buClr>
                <a:srgbClr val="7F7F7F"/>
              </a:buClr>
              <a:buSzPts val="1500"/>
              <a:tabLst/>
              <a:defRPr/>
            </a:pPr>
            <a:r>
              <a:rPr kumimoji="0" lang="es-MX" sz="1200" b="0" i="0" u="none" strike="noStrike" kern="1200" cap="none" spc="0" normalizeH="0" baseline="0" noProof="0" dirty="0">
                <a:ln>
                  <a:noFill/>
                </a:ln>
                <a:solidFill>
                  <a:srgbClr val="666666"/>
                </a:solidFill>
                <a:effectLst/>
                <a:uLnTx/>
                <a:uFillTx/>
                <a:latin typeface="BBVABentonSans"/>
                <a:ea typeface="+mn-ea"/>
                <a:sym typeface="Calibri"/>
              </a:rPr>
              <a:t>La población se inclina de forma mayoritaria por la protección de la biodiversidad incluso cuando la misma pueda suponer restricciones en actividades productivas, como la agricultura y la ganadería. </a:t>
            </a:r>
          </a:p>
          <a:p>
            <a:pPr marR="0" lvl="0" algn="just" defTabSz="356599" rtl="0" eaLnBrk="1" fontAlgn="auto" latinLnBrk="0" hangingPunct="0">
              <a:lnSpc>
                <a:spcPct val="110000"/>
              </a:lnSpc>
              <a:spcBef>
                <a:spcPts val="600"/>
              </a:spcBef>
              <a:spcAft>
                <a:spcPts val="0"/>
              </a:spcAft>
              <a:buClr>
                <a:srgbClr val="7F7F7F"/>
              </a:buClr>
              <a:buSzPts val="1500"/>
              <a:tabLst/>
              <a:defRPr/>
            </a:pPr>
            <a:r>
              <a:rPr lang="es-MX" sz="1200" kern="1200" dirty="0">
                <a:solidFill>
                  <a:srgbClr val="666666"/>
                </a:solidFill>
                <a:latin typeface="BBVABentonSans"/>
                <a:sym typeface="Calibri"/>
              </a:rPr>
              <a:t>El porcentaje que prioriza la reintroducción de especies en peligro de extinción en sus hábitats naturales se incrementa según disminuye la edad, entre quienes tienen estudios de segundo y tercer grado, menor nivel de religiosidad y se orientan ideológicamente hacia la izquierda. </a:t>
            </a:r>
            <a:endParaRPr kumimoji="0" lang="es-MX" sz="1200" b="0" i="0" u="none" strike="noStrike" kern="1200" cap="none" spc="0" normalizeH="0" baseline="0" noProof="0" dirty="0">
              <a:ln>
                <a:noFill/>
              </a:ln>
              <a:solidFill>
                <a:srgbClr val="666666"/>
              </a:solidFill>
              <a:effectLst/>
              <a:uLnTx/>
              <a:uFillTx/>
              <a:latin typeface="BBVABentonSans"/>
              <a:ea typeface="+mn-ea"/>
              <a:sym typeface="Calibri"/>
            </a:endParaRPr>
          </a:p>
        </p:txBody>
      </p:sp>
      <p:sp>
        <p:nvSpPr>
          <p:cNvPr id="9" name="CuadroTexto 8">
            <a:extLst>
              <a:ext uri="{FF2B5EF4-FFF2-40B4-BE49-F238E27FC236}">
                <a16:creationId xmlns:a16="http://schemas.microsoft.com/office/drawing/2014/main" id="{8E0B4762-FEBA-8588-98BA-3855BAE6E7C1}"/>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3" name="Google Shape;53;p3">
            <a:extLst>
              <a:ext uri="{FF2B5EF4-FFF2-40B4-BE49-F238E27FC236}">
                <a16:creationId xmlns:a16="http://schemas.microsoft.com/office/drawing/2014/main" id="{FECD75C9-14C0-89AD-FD45-04A491036628}"/>
              </a:ext>
            </a:extLst>
          </p:cNvPr>
          <p:cNvSpPr txBox="1"/>
          <p:nvPr/>
        </p:nvSpPr>
        <p:spPr>
          <a:xfrm>
            <a:off x="561298" y="2547354"/>
            <a:ext cx="3790962"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¿Con cuál de estas dos frases está usted más de acuerdo?</a:t>
            </a:r>
            <a:endParaRPr kumimoji="0" lang="es-AR"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graphicFrame>
        <p:nvGraphicFramePr>
          <p:cNvPr id="4" name="Object 8">
            <a:extLst>
              <a:ext uri="{FF2B5EF4-FFF2-40B4-BE49-F238E27FC236}">
                <a16:creationId xmlns:a16="http://schemas.microsoft.com/office/drawing/2014/main" id="{452EE0B3-BE35-148F-67B1-D08F71205C4D}"/>
              </a:ext>
            </a:extLst>
          </p:cNvPr>
          <p:cNvGraphicFramePr>
            <a:graphicFrameLocks noChangeAspect="1"/>
          </p:cNvGraphicFramePr>
          <p:nvPr>
            <p:extLst>
              <p:ext uri="{D42A27DB-BD31-4B8C-83A1-F6EECF244321}">
                <p14:modId xmlns:p14="http://schemas.microsoft.com/office/powerpoint/2010/main" val="385020154"/>
              </p:ext>
            </p:extLst>
          </p:nvPr>
        </p:nvGraphicFramePr>
        <p:xfrm>
          <a:off x="-348343" y="2720018"/>
          <a:ext cx="6094554" cy="33262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oogle Shape;195;p5">
            <a:extLst>
              <a:ext uri="{FF2B5EF4-FFF2-40B4-BE49-F238E27FC236}">
                <a16:creationId xmlns:a16="http://schemas.microsoft.com/office/drawing/2014/main" id="{32D3D7B6-248B-CADC-3019-0DB99D04C539}"/>
              </a:ext>
            </a:extLst>
          </p:cNvPr>
          <p:cNvGraphicFramePr/>
          <p:nvPr>
            <p:extLst>
              <p:ext uri="{D42A27DB-BD31-4B8C-83A1-F6EECF244321}">
                <p14:modId xmlns:p14="http://schemas.microsoft.com/office/powerpoint/2010/main" val="3094249909"/>
              </p:ext>
            </p:extLst>
          </p:nvPr>
        </p:nvGraphicFramePr>
        <p:xfrm>
          <a:off x="5809040" y="241160"/>
          <a:ext cx="8262239" cy="52190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63653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E99C7-1405-7CC9-FC6D-0040C6C9D62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D4088AA-305A-F8CA-20CC-E79BE10312CE}"/>
              </a:ext>
            </a:extLst>
          </p:cNvPr>
          <p:cNvSpPr>
            <a:spLocks noGrp="1"/>
          </p:cNvSpPr>
          <p:nvPr>
            <p:ph type="title"/>
          </p:nvPr>
        </p:nvSpPr>
        <p:spPr>
          <a:xfrm>
            <a:off x="406895" y="237666"/>
            <a:ext cx="7888670" cy="342000"/>
          </a:xfrm>
        </p:spPr>
        <p:txBody>
          <a:bodyPr/>
          <a:lstStyle/>
          <a:p>
            <a:r>
              <a:rPr lang="es-ES" sz="1800" dirty="0">
                <a:solidFill>
                  <a:srgbClr val="004481"/>
                </a:solidFill>
              </a:rPr>
              <a:t>Familiaridad con especies en peligro de extinción</a:t>
            </a:r>
            <a:endParaRPr lang="es-ES" sz="1600" dirty="0">
              <a:solidFill>
                <a:srgbClr val="004481"/>
              </a:solidFill>
            </a:endParaRPr>
          </a:p>
        </p:txBody>
      </p:sp>
      <p:sp>
        <p:nvSpPr>
          <p:cNvPr id="15" name="object 2">
            <a:extLst>
              <a:ext uri="{FF2B5EF4-FFF2-40B4-BE49-F238E27FC236}">
                <a16:creationId xmlns:a16="http://schemas.microsoft.com/office/drawing/2014/main" id="{60754138-53EC-285F-4154-B037C788ED1A}"/>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19</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7" name="rr12">
            <a:extLst>
              <a:ext uri="{FF2B5EF4-FFF2-40B4-BE49-F238E27FC236}">
                <a16:creationId xmlns:a16="http://schemas.microsoft.com/office/drawing/2014/main" id="{ED51A010-24AD-34F7-6360-2A2A7EAC3EFA}"/>
              </a:ext>
            </a:extLst>
          </p:cNvPr>
          <p:cNvSpPr/>
          <p:nvPr/>
        </p:nvSpPr>
        <p:spPr>
          <a:xfrm>
            <a:off x="555210" y="835384"/>
            <a:ext cx="2814148" cy="813414"/>
          </a:xfrm>
          <a:prstGeom prst="roundRect">
            <a:avLst>
              <a:gd name="adj" fmla="val 6000"/>
            </a:avLst>
          </a:prstGeom>
          <a:solidFill>
            <a:srgbClr val="004481"/>
          </a:solidFill>
          <a:ln>
            <a:noFill/>
          </a:ln>
        </p:spPr>
        <p:txBody>
          <a:bodyPr/>
          <a:lstStyle/>
          <a:p>
            <a:endParaRPr lang="es-ES" sz="1400" b="1">
              <a:latin typeface="+mn-lt"/>
            </a:endParaRPr>
          </a:p>
        </p:txBody>
      </p:sp>
      <p:sp>
        <p:nvSpPr>
          <p:cNvPr id="9" name="tx14">
            <a:extLst>
              <a:ext uri="{FF2B5EF4-FFF2-40B4-BE49-F238E27FC236}">
                <a16:creationId xmlns:a16="http://schemas.microsoft.com/office/drawing/2014/main" id="{89C3C3AC-E4F3-61CF-4DDF-29E87E440E35}"/>
              </a:ext>
            </a:extLst>
          </p:cNvPr>
          <p:cNvSpPr txBox="1"/>
          <p:nvPr/>
        </p:nvSpPr>
        <p:spPr>
          <a:xfrm>
            <a:off x="616599" y="907894"/>
            <a:ext cx="2396423" cy="349768"/>
          </a:xfrm>
          <a:prstGeom prst="rect">
            <a:avLst/>
          </a:prstGeom>
          <a:noFill/>
        </p:spPr>
        <p:txBody>
          <a:bodyPr wrap="square" lIns="0" tIns="0" rIns="0" bIns="0" anchor="t">
            <a:noAutofit/>
          </a:bodyPr>
          <a:lstStyle/>
          <a:p>
            <a:pPr algn="l">
              <a:lnSpc>
                <a:spcPct val="100000"/>
              </a:lnSpc>
            </a:pPr>
            <a:r>
              <a:rPr lang="es-ES" sz="1600" b="1" u="none" dirty="0">
                <a:solidFill>
                  <a:srgbClr val="FFFFFF"/>
                </a:solidFill>
                <a:latin typeface="+mn-lt"/>
                <a:sym typeface="BBVABentonSans"/>
              </a:rPr>
              <a:t>74%</a:t>
            </a:r>
          </a:p>
        </p:txBody>
      </p:sp>
      <p:sp>
        <p:nvSpPr>
          <p:cNvPr id="10" name="tx15">
            <a:extLst>
              <a:ext uri="{FF2B5EF4-FFF2-40B4-BE49-F238E27FC236}">
                <a16:creationId xmlns:a16="http://schemas.microsoft.com/office/drawing/2014/main" id="{AE8CA46D-C4C3-FA4C-F177-00E5712BC552}"/>
              </a:ext>
            </a:extLst>
          </p:cNvPr>
          <p:cNvSpPr txBox="1"/>
          <p:nvPr/>
        </p:nvSpPr>
        <p:spPr>
          <a:xfrm>
            <a:off x="616599" y="1172062"/>
            <a:ext cx="2697407" cy="292829"/>
          </a:xfrm>
          <a:prstGeom prst="rect">
            <a:avLst/>
          </a:prstGeom>
          <a:noFill/>
        </p:spPr>
        <p:txBody>
          <a:bodyPr wrap="square" lIns="0" tIns="0" rIns="0" bIns="0" anchor="t">
            <a:noAutofit/>
          </a:bodyPr>
          <a:lstStyle/>
          <a:p>
            <a:pPr algn="l">
              <a:lnSpc>
                <a:spcPct val="100000"/>
              </a:lnSpc>
            </a:pPr>
            <a:r>
              <a:rPr lang="es-ES" sz="1000" b="1" dirty="0">
                <a:solidFill>
                  <a:srgbClr val="FFFFFF"/>
                </a:solidFill>
                <a:latin typeface="+mn-lt"/>
              </a:rPr>
              <a:t>d</a:t>
            </a:r>
            <a:r>
              <a:rPr lang="es-ES" sz="1000" b="1" u="none" dirty="0">
                <a:solidFill>
                  <a:srgbClr val="FFFFFF"/>
                </a:solidFill>
                <a:latin typeface="+mn-lt"/>
                <a:sym typeface="BBVABentonSansLight"/>
              </a:rPr>
              <a:t>e los españoles son capaces de mencionar al menos una especie en peligro de extinción en España</a:t>
            </a:r>
          </a:p>
        </p:txBody>
      </p:sp>
      <p:sp>
        <p:nvSpPr>
          <p:cNvPr id="17" name="rr20">
            <a:extLst>
              <a:ext uri="{FF2B5EF4-FFF2-40B4-BE49-F238E27FC236}">
                <a16:creationId xmlns:a16="http://schemas.microsoft.com/office/drawing/2014/main" id="{127D6E08-8271-9C5B-21B7-B1A7FDFBE029}"/>
              </a:ext>
            </a:extLst>
          </p:cNvPr>
          <p:cNvSpPr/>
          <p:nvPr/>
        </p:nvSpPr>
        <p:spPr>
          <a:xfrm>
            <a:off x="555210" y="1729059"/>
            <a:ext cx="2814148" cy="498932"/>
          </a:xfrm>
          <a:prstGeom prst="roundRect">
            <a:avLst>
              <a:gd name="adj" fmla="val 6000"/>
            </a:avLst>
          </a:prstGeom>
          <a:solidFill>
            <a:srgbClr val="AD53A1"/>
          </a:solidFill>
          <a:ln>
            <a:noFill/>
          </a:ln>
        </p:spPr>
        <p:txBody>
          <a:bodyPr/>
          <a:lstStyle/>
          <a:p>
            <a:endParaRPr lang="es-ES" sz="1400" b="1">
              <a:solidFill>
                <a:schemeClr val="bg1"/>
              </a:solidFill>
              <a:latin typeface="+mn-lt"/>
            </a:endParaRPr>
          </a:p>
        </p:txBody>
      </p:sp>
      <p:sp>
        <p:nvSpPr>
          <p:cNvPr id="19" name="tx22">
            <a:extLst>
              <a:ext uri="{FF2B5EF4-FFF2-40B4-BE49-F238E27FC236}">
                <a16:creationId xmlns:a16="http://schemas.microsoft.com/office/drawing/2014/main" id="{CC27DD6F-D9FC-7F7E-146E-AEC733E0D482}"/>
              </a:ext>
            </a:extLst>
          </p:cNvPr>
          <p:cNvSpPr txBox="1"/>
          <p:nvPr/>
        </p:nvSpPr>
        <p:spPr>
          <a:xfrm>
            <a:off x="616599" y="1786071"/>
            <a:ext cx="2396423" cy="94933"/>
          </a:xfrm>
          <a:prstGeom prst="rect">
            <a:avLst/>
          </a:prstGeom>
          <a:solidFill>
            <a:srgbClr val="AD53A1"/>
          </a:solidFill>
        </p:spPr>
        <p:txBody>
          <a:bodyPr wrap="square" lIns="0" tIns="0" rIns="0" bIns="0" anchor="t">
            <a:noAutofit/>
          </a:bodyPr>
          <a:lstStyle/>
          <a:p>
            <a:pPr algn="l">
              <a:lnSpc>
                <a:spcPct val="100000"/>
              </a:lnSpc>
            </a:pPr>
            <a:r>
              <a:rPr lang="es-ES" sz="1600" b="1" u="none" dirty="0">
                <a:solidFill>
                  <a:schemeClr val="bg1"/>
                </a:solidFill>
                <a:latin typeface="+mn-lt"/>
                <a:sym typeface="BBVABentonSans"/>
              </a:rPr>
              <a:t>26%</a:t>
            </a:r>
          </a:p>
        </p:txBody>
      </p:sp>
      <p:sp>
        <p:nvSpPr>
          <p:cNvPr id="20" name="tx23">
            <a:extLst>
              <a:ext uri="{FF2B5EF4-FFF2-40B4-BE49-F238E27FC236}">
                <a16:creationId xmlns:a16="http://schemas.microsoft.com/office/drawing/2014/main" id="{A4EA777D-CC2D-99B7-2AE9-14580459DC1C}"/>
              </a:ext>
            </a:extLst>
          </p:cNvPr>
          <p:cNvSpPr txBox="1"/>
          <p:nvPr/>
        </p:nvSpPr>
        <p:spPr>
          <a:xfrm>
            <a:off x="597483" y="2002898"/>
            <a:ext cx="2396423" cy="79479"/>
          </a:xfrm>
          <a:prstGeom prst="rect">
            <a:avLst/>
          </a:prstGeom>
          <a:solidFill>
            <a:srgbClr val="AD53A1"/>
          </a:solidFill>
        </p:spPr>
        <p:txBody>
          <a:bodyPr wrap="square" lIns="0" tIns="0" rIns="0" bIns="0" anchor="t">
            <a:noAutofit/>
          </a:bodyPr>
          <a:lstStyle/>
          <a:p>
            <a:pPr algn="l">
              <a:lnSpc>
                <a:spcPct val="100000"/>
              </a:lnSpc>
            </a:pPr>
            <a:r>
              <a:rPr lang="es-ES" sz="1000" b="1" u="none" dirty="0">
                <a:solidFill>
                  <a:schemeClr val="bg1"/>
                </a:solidFill>
                <a:latin typeface="+mn-lt"/>
                <a:sym typeface="BBVABentonSansLight"/>
              </a:rPr>
              <a:t>no sabe o no contesta ninguna especie</a:t>
            </a:r>
          </a:p>
        </p:txBody>
      </p:sp>
      <p:sp>
        <p:nvSpPr>
          <p:cNvPr id="21" name="tx24">
            <a:extLst>
              <a:ext uri="{FF2B5EF4-FFF2-40B4-BE49-F238E27FC236}">
                <a16:creationId xmlns:a16="http://schemas.microsoft.com/office/drawing/2014/main" id="{EC960C27-5705-37C5-2732-DFF47C8C1F12}"/>
              </a:ext>
            </a:extLst>
          </p:cNvPr>
          <p:cNvSpPr txBox="1"/>
          <p:nvPr/>
        </p:nvSpPr>
        <p:spPr>
          <a:xfrm>
            <a:off x="3800112" y="1223926"/>
            <a:ext cx="5440000" cy="300000"/>
          </a:xfrm>
          <a:prstGeom prst="rect">
            <a:avLst/>
          </a:prstGeom>
          <a:noFill/>
        </p:spPr>
        <p:txBody>
          <a:bodyPr wrap="square" lIns="0" tIns="0" rIns="0" bIns="0" anchor="t">
            <a:noAutofit/>
          </a:bodyPr>
          <a:lstStyle/>
          <a:p>
            <a:pPr algn="l">
              <a:lnSpc>
                <a:spcPct val="100000"/>
              </a:lnSpc>
            </a:pPr>
            <a:r>
              <a:rPr lang="es-ES" sz="1100" b="1" u="none" dirty="0">
                <a:latin typeface="BBVABentonSans"/>
                <a:sym typeface="BBVABentonSans"/>
              </a:rPr>
              <a:t>Especies más citadas</a:t>
            </a:r>
          </a:p>
        </p:txBody>
      </p:sp>
      <p:sp>
        <p:nvSpPr>
          <p:cNvPr id="67" name="rr16">
            <a:extLst>
              <a:ext uri="{FF2B5EF4-FFF2-40B4-BE49-F238E27FC236}">
                <a16:creationId xmlns:a16="http://schemas.microsoft.com/office/drawing/2014/main" id="{852E9E04-2840-1B9C-C24C-906E743F39E3}"/>
              </a:ext>
            </a:extLst>
          </p:cNvPr>
          <p:cNvSpPr/>
          <p:nvPr/>
        </p:nvSpPr>
        <p:spPr>
          <a:xfrm>
            <a:off x="555210" y="2321908"/>
            <a:ext cx="2814148" cy="1561153"/>
          </a:xfrm>
          <a:prstGeom prst="roundRect">
            <a:avLst>
              <a:gd name="adj" fmla="val 6000"/>
            </a:avLst>
          </a:prstGeom>
          <a:solidFill>
            <a:srgbClr val="F8CD51"/>
          </a:solidFill>
          <a:ln>
            <a:noFill/>
          </a:ln>
        </p:spPr>
        <p:txBody>
          <a:bodyPr/>
          <a:lstStyle/>
          <a:p>
            <a:endParaRPr lang="es-ES" sz="1400" b="1">
              <a:solidFill>
                <a:srgbClr val="666666"/>
              </a:solidFill>
              <a:latin typeface="+mn-lt"/>
            </a:endParaRPr>
          </a:p>
        </p:txBody>
      </p:sp>
      <p:sp>
        <p:nvSpPr>
          <p:cNvPr id="69" name="tx18">
            <a:extLst>
              <a:ext uri="{FF2B5EF4-FFF2-40B4-BE49-F238E27FC236}">
                <a16:creationId xmlns:a16="http://schemas.microsoft.com/office/drawing/2014/main" id="{4A8FC26B-E9B4-3DBE-2AED-5A551B69A9D8}"/>
              </a:ext>
            </a:extLst>
          </p:cNvPr>
          <p:cNvSpPr txBox="1"/>
          <p:nvPr/>
        </p:nvSpPr>
        <p:spPr>
          <a:xfrm>
            <a:off x="616599" y="2394419"/>
            <a:ext cx="2396423" cy="430000"/>
          </a:xfrm>
          <a:prstGeom prst="rect">
            <a:avLst/>
          </a:prstGeom>
          <a:solidFill>
            <a:srgbClr val="F8CD51"/>
          </a:solidFill>
        </p:spPr>
        <p:txBody>
          <a:bodyPr wrap="square" lIns="0" tIns="0" rIns="0" bIns="0" anchor="t">
            <a:noAutofit/>
          </a:bodyPr>
          <a:lstStyle/>
          <a:p>
            <a:pPr algn="l">
              <a:lnSpc>
                <a:spcPct val="100000"/>
              </a:lnSpc>
            </a:pPr>
            <a:r>
              <a:rPr lang="es-ES" sz="1600" b="1" u="none" dirty="0">
                <a:solidFill>
                  <a:srgbClr val="666666"/>
                </a:solidFill>
                <a:latin typeface="+mn-lt"/>
                <a:sym typeface="BBVABentonSans"/>
              </a:rPr>
              <a:t>41% </a:t>
            </a:r>
          </a:p>
        </p:txBody>
      </p:sp>
      <p:sp>
        <p:nvSpPr>
          <p:cNvPr id="70" name="tx19">
            <a:extLst>
              <a:ext uri="{FF2B5EF4-FFF2-40B4-BE49-F238E27FC236}">
                <a16:creationId xmlns:a16="http://schemas.microsoft.com/office/drawing/2014/main" id="{C950BDD8-D8E9-7A74-320B-5D96BADC005F}"/>
              </a:ext>
            </a:extLst>
          </p:cNvPr>
          <p:cNvSpPr txBox="1"/>
          <p:nvPr/>
        </p:nvSpPr>
        <p:spPr>
          <a:xfrm>
            <a:off x="649499" y="2617694"/>
            <a:ext cx="2717955" cy="1110740"/>
          </a:xfrm>
          <a:prstGeom prst="rect">
            <a:avLst/>
          </a:prstGeom>
          <a:solidFill>
            <a:srgbClr val="F8CD51"/>
          </a:solidFill>
        </p:spPr>
        <p:txBody>
          <a:bodyPr wrap="square" lIns="0" tIns="0" rIns="0" bIns="0" anchor="t">
            <a:noAutofit/>
          </a:bodyPr>
          <a:lstStyle/>
          <a:p>
            <a:r>
              <a:rPr lang="es-ES" sz="1000" b="1" dirty="0">
                <a:solidFill>
                  <a:srgbClr val="666666"/>
                </a:solidFill>
                <a:latin typeface="+mn-lt"/>
              </a:rPr>
              <a:t>m</a:t>
            </a:r>
            <a:r>
              <a:rPr lang="es-ES" sz="1000" b="1" u="none" dirty="0">
                <a:solidFill>
                  <a:srgbClr val="666666"/>
                </a:solidFill>
                <a:latin typeface="+mn-lt"/>
                <a:sym typeface="BBVABentonSansLight"/>
              </a:rPr>
              <a:t>encionan otras especies: a</a:t>
            </a:r>
            <a:r>
              <a:rPr lang="es-ES" sz="1000" dirty="0">
                <a:solidFill>
                  <a:srgbClr val="666666"/>
                </a:solidFill>
                <a:latin typeface="+mn-lt"/>
              </a:rPr>
              <a:t>lta dispersión de un amplio </a:t>
            </a:r>
            <a:r>
              <a:rPr lang="es-AR" sz="1000" dirty="0">
                <a:solidFill>
                  <a:srgbClr val="666666"/>
                </a:solidFill>
                <a:latin typeface="+mn-lt"/>
              </a:rPr>
              <a:t>conjunto de especies, </a:t>
            </a:r>
            <a:r>
              <a:rPr lang="es-ES" sz="1000" dirty="0">
                <a:solidFill>
                  <a:srgbClr val="666666"/>
                </a:solidFill>
                <a:latin typeface="+mn-lt"/>
              </a:rPr>
              <a:t>con porcentajes por debajo de 1%: </a:t>
            </a:r>
            <a:r>
              <a:rPr lang="es-AR" sz="1000" dirty="0">
                <a:solidFill>
                  <a:srgbClr val="666666"/>
                </a:solidFill>
                <a:latin typeface="+mn-lt"/>
              </a:rPr>
              <a:t>cabra montesa, tortuga, tritones, salamandras, cigüeñas, gato montés, anguilas, angulas, nutrias, visón europeo, salmón, golondrina, mariposa, rana, ballena, delfín, ardillas, búhos, caballa, cerdos, ciervos, entre otras.</a:t>
            </a:r>
            <a:r>
              <a:rPr lang="es-ES" sz="1000" dirty="0">
                <a:solidFill>
                  <a:srgbClr val="666666"/>
                </a:solidFill>
                <a:latin typeface="+mn-lt"/>
              </a:rPr>
              <a:t> </a:t>
            </a:r>
          </a:p>
        </p:txBody>
      </p:sp>
      <p:sp>
        <p:nvSpPr>
          <p:cNvPr id="71" name="rr16">
            <a:extLst>
              <a:ext uri="{FF2B5EF4-FFF2-40B4-BE49-F238E27FC236}">
                <a16:creationId xmlns:a16="http://schemas.microsoft.com/office/drawing/2014/main" id="{FE7B243C-B05E-F690-DBCD-6C6BF7203852}"/>
              </a:ext>
            </a:extLst>
          </p:cNvPr>
          <p:cNvSpPr/>
          <p:nvPr/>
        </p:nvSpPr>
        <p:spPr>
          <a:xfrm>
            <a:off x="553306" y="4005244"/>
            <a:ext cx="2814148" cy="680000"/>
          </a:xfrm>
          <a:prstGeom prst="roundRect">
            <a:avLst>
              <a:gd name="adj" fmla="val 6000"/>
            </a:avLst>
          </a:prstGeom>
          <a:solidFill>
            <a:srgbClr val="F8CD51"/>
          </a:solidFill>
          <a:ln>
            <a:noFill/>
          </a:ln>
        </p:spPr>
        <p:txBody>
          <a:bodyPr/>
          <a:lstStyle/>
          <a:p>
            <a:endParaRPr lang="es-ES" sz="1400" b="1">
              <a:solidFill>
                <a:srgbClr val="666666"/>
              </a:solidFill>
              <a:latin typeface="+mn-lt"/>
            </a:endParaRPr>
          </a:p>
        </p:txBody>
      </p:sp>
      <p:sp>
        <p:nvSpPr>
          <p:cNvPr id="73" name="tx18">
            <a:extLst>
              <a:ext uri="{FF2B5EF4-FFF2-40B4-BE49-F238E27FC236}">
                <a16:creationId xmlns:a16="http://schemas.microsoft.com/office/drawing/2014/main" id="{A7908A84-B1B9-C937-763A-D4E9D7228601}"/>
              </a:ext>
            </a:extLst>
          </p:cNvPr>
          <p:cNvSpPr txBox="1"/>
          <p:nvPr/>
        </p:nvSpPr>
        <p:spPr>
          <a:xfrm>
            <a:off x="614695" y="4077754"/>
            <a:ext cx="2396423" cy="430000"/>
          </a:xfrm>
          <a:prstGeom prst="rect">
            <a:avLst/>
          </a:prstGeom>
          <a:solidFill>
            <a:srgbClr val="F8CD51"/>
          </a:solidFill>
        </p:spPr>
        <p:txBody>
          <a:bodyPr wrap="square" lIns="0" tIns="0" rIns="0" bIns="0" anchor="t">
            <a:noAutofit/>
          </a:bodyPr>
          <a:lstStyle/>
          <a:p>
            <a:pPr algn="l">
              <a:lnSpc>
                <a:spcPct val="100000"/>
              </a:lnSpc>
            </a:pPr>
            <a:r>
              <a:rPr lang="es-ES" sz="1600" b="1" u="none" dirty="0">
                <a:solidFill>
                  <a:srgbClr val="666666"/>
                </a:solidFill>
                <a:latin typeface="+mn-lt"/>
                <a:sym typeface="BBVABentonSans"/>
              </a:rPr>
              <a:t>2,2</a:t>
            </a:r>
          </a:p>
        </p:txBody>
      </p:sp>
      <p:sp>
        <p:nvSpPr>
          <p:cNvPr id="74" name="tx19">
            <a:extLst>
              <a:ext uri="{FF2B5EF4-FFF2-40B4-BE49-F238E27FC236}">
                <a16:creationId xmlns:a16="http://schemas.microsoft.com/office/drawing/2014/main" id="{771E5D03-3152-D4FF-4833-699F6C9E2BD1}"/>
              </a:ext>
            </a:extLst>
          </p:cNvPr>
          <p:cNvSpPr txBox="1"/>
          <p:nvPr/>
        </p:nvSpPr>
        <p:spPr>
          <a:xfrm>
            <a:off x="655344" y="4301029"/>
            <a:ext cx="2600430" cy="360000"/>
          </a:xfrm>
          <a:prstGeom prst="rect">
            <a:avLst/>
          </a:prstGeom>
          <a:solidFill>
            <a:srgbClr val="F8CD51"/>
          </a:solidFill>
        </p:spPr>
        <p:txBody>
          <a:bodyPr wrap="square" lIns="0" tIns="0" rIns="0" bIns="0" anchor="t">
            <a:noAutofit/>
          </a:bodyPr>
          <a:lstStyle/>
          <a:p>
            <a:pPr algn="l">
              <a:lnSpc>
                <a:spcPct val="100000"/>
              </a:lnSpc>
            </a:pPr>
            <a:r>
              <a:rPr lang="es-ES" sz="1000" b="1" u="none" dirty="0">
                <a:solidFill>
                  <a:srgbClr val="666666"/>
                </a:solidFill>
                <a:latin typeface="+mn-lt"/>
                <a:sym typeface="BBVABentonSansLight"/>
              </a:rPr>
              <a:t>Media de especies mencionadas entre las personas que identifican alguna especie</a:t>
            </a:r>
          </a:p>
        </p:txBody>
      </p:sp>
      <p:grpSp>
        <p:nvGrpSpPr>
          <p:cNvPr id="5" name="Grupo 4">
            <a:extLst>
              <a:ext uri="{FF2B5EF4-FFF2-40B4-BE49-F238E27FC236}">
                <a16:creationId xmlns:a16="http://schemas.microsoft.com/office/drawing/2014/main" id="{E2E30291-4A9B-D4F3-429D-4CE0B14931F3}"/>
              </a:ext>
            </a:extLst>
          </p:cNvPr>
          <p:cNvGrpSpPr/>
          <p:nvPr/>
        </p:nvGrpSpPr>
        <p:grpSpPr>
          <a:xfrm>
            <a:off x="3807746" y="755770"/>
            <a:ext cx="5239659" cy="4437491"/>
            <a:chOff x="3807746" y="755770"/>
            <a:chExt cx="5239659" cy="4437491"/>
          </a:xfrm>
        </p:grpSpPr>
        <p:sp>
          <p:nvSpPr>
            <p:cNvPr id="6" name="Google Shape;53;p3">
              <a:extLst>
                <a:ext uri="{FF2B5EF4-FFF2-40B4-BE49-F238E27FC236}">
                  <a16:creationId xmlns:a16="http://schemas.microsoft.com/office/drawing/2014/main" id="{E0AF4BE2-F66D-5CA4-13B9-06AFF1306FD6}"/>
                </a:ext>
              </a:extLst>
            </p:cNvPr>
            <p:cNvSpPr txBox="1"/>
            <p:nvPr/>
          </p:nvSpPr>
          <p:spPr>
            <a:xfrm>
              <a:off x="4064000" y="755770"/>
              <a:ext cx="4745358" cy="52102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kumimoji="0" lang="es-AR" i="0" u="none" strike="noStrike" kern="0" cap="none" spc="0" normalizeH="0" baseline="0" noProof="0" dirty="0">
                  <a:ln>
                    <a:noFill/>
                  </a:ln>
                  <a:solidFill>
                    <a:srgbClr val="004481"/>
                  </a:solidFill>
                  <a:effectLst/>
                  <a:uLnTx/>
                  <a:uFillTx/>
                  <a:latin typeface="+mn-lt"/>
                  <a:sym typeface="BBVABentonSansLight"/>
                </a:rPr>
                <a:t>¿Sabe usted el nombre de alguna o algunas especies en España que se encuentren en peligro de extinción? </a:t>
              </a:r>
              <a:r>
                <a:rPr kumimoji="0" lang="es-AR" i="0" u="sng" strike="noStrike" kern="0" cap="none" spc="0" normalizeH="0" baseline="0" noProof="0" dirty="0">
                  <a:ln>
                    <a:noFill/>
                  </a:ln>
                  <a:solidFill>
                    <a:srgbClr val="004481"/>
                  </a:solidFill>
                  <a:effectLst/>
                  <a:uLnTx/>
                  <a:uFillTx/>
                  <a:latin typeface="+mn-lt"/>
                  <a:sym typeface="BBVABentonSansLight"/>
                </a:rPr>
                <a:t>Respuesta espontánea y múltiple</a:t>
              </a:r>
            </a:p>
          </p:txBody>
        </p:sp>
        <p:sp>
          <p:nvSpPr>
            <p:cNvPr id="4" name="CuadroTexto 3">
              <a:extLst>
                <a:ext uri="{FF2B5EF4-FFF2-40B4-BE49-F238E27FC236}">
                  <a16:creationId xmlns:a16="http://schemas.microsoft.com/office/drawing/2014/main" id="{D5DE4BFC-FE8D-23CE-358E-BA06F645CE72}"/>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23" name="tx26">
              <a:extLst>
                <a:ext uri="{FF2B5EF4-FFF2-40B4-BE49-F238E27FC236}">
                  <a16:creationId xmlns:a16="http://schemas.microsoft.com/office/drawing/2014/main" id="{2F9CF97C-3A01-F076-B10B-F2ADB66191D2}"/>
                </a:ext>
              </a:extLst>
            </p:cNvPr>
            <p:cNvSpPr txBox="1"/>
            <p:nvPr/>
          </p:nvSpPr>
          <p:spPr>
            <a:xfrm>
              <a:off x="3807746" y="1423798"/>
              <a:ext cx="1560000" cy="300000"/>
            </a:xfrm>
            <a:prstGeom prst="rect">
              <a:avLst/>
            </a:prstGeom>
            <a:noFill/>
          </p:spPr>
          <p:txBody>
            <a:bodyPr wrap="square" lIns="0" tIns="0" rIns="0" bIns="0" anchor="ctr">
              <a:noAutofit/>
            </a:bodyPr>
            <a:lstStyle/>
            <a:p>
              <a:pPr algn="l">
                <a:lnSpc>
                  <a:spcPct val="100000"/>
                </a:lnSpc>
              </a:pPr>
              <a:r>
                <a:rPr lang="es-ES" sz="900" b="1" u="none">
                  <a:solidFill>
                    <a:srgbClr val="1B2A3A"/>
                  </a:solidFill>
                  <a:latin typeface="BBVABentonSans"/>
                  <a:sym typeface="BBVABentonSans"/>
                </a:rPr>
                <a:t>Lince ibérico</a:t>
              </a:r>
            </a:p>
          </p:txBody>
        </p:sp>
        <p:sp>
          <p:nvSpPr>
            <p:cNvPr id="24" name="rr27">
              <a:extLst>
                <a:ext uri="{FF2B5EF4-FFF2-40B4-BE49-F238E27FC236}">
                  <a16:creationId xmlns:a16="http://schemas.microsoft.com/office/drawing/2014/main" id="{90697CC8-EE4B-7906-4E5D-9112FAB3B237}"/>
                </a:ext>
              </a:extLst>
            </p:cNvPr>
            <p:cNvSpPr/>
            <p:nvPr/>
          </p:nvSpPr>
          <p:spPr>
            <a:xfrm>
              <a:off x="4957669" y="1498798"/>
              <a:ext cx="3090000" cy="150000"/>
            </a:xfrm>
            <a:prstGeom prst="roundRect">
              <a:avLst>
                <a:gd name="adj" fmla="val 50000"/>
              </a:avLst>
            </a:prstGeom>
            <a:solidFill>
              <a:srgbClr val="E4EAF1"/>
            </a:solidFill>
            <a:ln>
              <a:noFill/>
            </a:ln>
          </p:spPr>
          <p:txBody>
            <a:bodyPr/>
            <a:lstStyle/>
            <a:p>
              <a:endParaRPr lang="es-ES"/>
            </a:p>
          </p:txBody>
        </p:sp>
        <p:sp>
          <p:nvSpPr>
            <p:cNvPr id="25" name="rr28">
              <a:extLst>
                <a:ext uri="{FF2B5EF4-FFF2-40B4-BE49-F238E27FC236}">
                  <a16:creationId xmlns:a16="http://schemas.microsoft.com/office/drawing/2014/main" id="{C868E64B-22F9-6B5D-BEB3-366C91A2216E}"/>
                </a:ext>
              </a:extLst>
            </p:cNvPr>
            <p:cNvSpPr/>
            <p:nvPr/>
          </p:nvSpPr>
          <p:spPr>
            <a:xfrm>
              <a:off x="4957669" y="1498798"/>
              <a:ext cx="3090000" cy="150000"/>
            </a:xfrm>
            <a:prstGeom prst="roundRect">
              <a:avLst>
                <a:gd name="adj" fmla="val 50000"/>
              </a:avLst>
            </a:prstGeom>
            <a:solidFill>
              <a:srgbClr val="004481"/>
            </a:solidFill>
            <a:ln>
              <a:noFill/>
            </a:ln>
          </p:spPr>
          <p:txBody>
            <a:bodyPr/>
            <a:lstStyle/>
            <a:p>
              <a:endParaRPr lang="es-ES"/>
            </a:p>
          </p:txBody>
        </p:sp>
        <p:sp>
          <p:nvSpPr>
            <p:cNvPr id="26" name="tx29">
              <a:extLst>
                <a:ext uri="{FF2B5EF4-FFF2-40B4-BE49-F238E27FC236}">
                  <a16:creationId xmlns:a16="http://schemas.microsoft.com/office/drawing/2014/main" id="{FA20AC05-6E2B-F82C-926A-9B1E27B1AA21}"/>
                </a:ext>
              </a:extLst>
            </p:cNvPr>
            <p:cNvSpPr txBox="1"/>
            <p:nvPr/>
          </p:nvSpPr>
          <p:spPr>
            <a:xfrm>
              <a:off x="8067669" y="1423798"/>
              <a:ext cx="350000" cy="300000"/>
            </a:xfrm>
            <a:prstGeom prst="rect">
              <a:avLst/>
            </a:prstGeom>
            <a:noFill/>
          </p:spPr>
          <p:txBody>
            <a:bodyPr wrap="square" lIns="0" tIns="0" rIns="0" bIns="0" anchor="ctr">
              <a:noAutofit/>
            </a:bodyPr>
            <a:lstStyle/>
            <a:p>
              <a:pPr algn="l">
                <a:lnSpc>
                  <a:spcPct val="100000"/>
                </a:lnSpc>
              </a:pPr>
              <a:r>
                <a:rPr lang="es-ES" sz="900" b="1" u="none" dirty="0">
                  <a:solidFill>
                    <a:srgbClr val="666666"/>
                  </a:solidFill>
                  <a:latin typeface="BBVABentonSans"/>
                  <a:sym typeface="BBVABentonSans"/>
                </a:rPr>
                <a:t>56%</a:t>
              </a:r>
            </a:p>
          </p:txBody>
        </p:sp>
        <p:sp>
          <p:nvSpPr>
            <p:cNvPr id="28" name="tx31">
              <a:extLst>
                <a:ext uri="{FF2B5EF4-FFF2-40B4-BE49-F238E27FC236}">
                  <a16:creationId xmlns:a16="http://schemas.microsoft.com/office/drawing/2014/main" id="{C5AD3A7A-3BCF-9FEE-AD23-1F7B32EE567F}"/>
                </a:ext>
              </a:extLst>
            </p:cNvPr>
            <p:cNvSpPr txBox="1"/>
            <p:nvPr/>
          </p:nvSpPr>
          <p:spPr>
            <a:xfrm>
              <a:off x="3807746" y="1749304"/>
              <a:ext cx="1560000" cy="300000"/>
            </a:xfrm>
            <a:prstGeom prst="rect">
              <a:avLst/>
            </a:prstGeom>
            <a:noFill/>
          </p:spPr>
          <p:txBody>
            <a:bodyPr wrap="square" lIns="0" tIns="0" rIns="0" bIns="0" anchor="ctr">
              <a:noAutofit/>
            </a:bodyPr>
            <a:lstStyle/>
            <a:p>
              <a:pPr algn="l">
                <a:lnSpc>
                  <a:spcPct val="100000"/>
                </a:lnSpc>
              </a:pPr>
              <a:r>
                <a:rPr lang="es-ES" sz="900" b="1" u="none">
                  <a:solidFill>
                    <a:srgbClr val="1B2A3A"/>
                  </a:solidFill>
                  <a:latin typeface="BBVABentonSans"/>
                  <a:sym typeface="BBVABentonSans"/>
                </a:rPr>
                <a:t>Lobo</a:t>
              </a:r>
            </a:p>
          </p:txBody>
        </p:sp>
        <p:sp>
          <p:nvSpPr>
            <p:cNvPr id="29" name="rr32">
              <a:extLst>
                <a:ext uri="{FF2B5EF4-FFF2-40B4-BE49-F238E27FC236}">
                  <a16:creationId xmlns:a16="http://schemas.microsoft.com/office/drawing/2014/main" id="{0A0C1AC8-054C-43A2-2062-DF7DEEEC6842}"/>
                </a:ext>
              </a:extLst>
            </p:cNvPr>
            <p:cNvSpPr/>
            <p:nvPr/>
          </p:nvSpPr>
          <p:spPr>
            <a:xfrm>
              <a:off x="4957669" y="1824304"/>
              <a:ext cx="3090000" cy="150000"/>
            </a:xfrm>
            <a:prstGeom prst="roundRect">
              <a:avLst>
                <a:gd name="adj" fmla="val 50000"/>
              </a:avLst>
            </a:prstGeom>
            <a:solidFill>
              <a:srgbClr val="E4EAF1"/>
            </a:solidFill>
            <a:ln>
              <a:noFill/>
            </a:ln>
          </p:spPr>
          <p:txBody>
            <a:bodyPr/>
            <a:lstStyle/>
            <a:p>
              <a:endParaRPr lang="es-ES"/>
            </a:p>
          </p:txBody>
        </p:sp>
        <p:sp>
          <p:nvSpPr>
            <p:cNvPr id="30" name="rr33">
              <a:extLst>
                <a:ext uri="{FF2B5EF4-FFF2-40B4-BE49-F238E27FC236}">
                  <a16:creationId xmlns:a16="http://schemas.microsoft.com/office/drawing/2014/main" id="{CC5EA25C-2063-76E7-DDC8-1F032EC418CB}"/>
                </a:ext>
              </a:extLst>
            </p:cNvPr>
            <p:cNvSpPr/>
            <p:nvPr/>
          </p:nvSpPr>
          <p:spPr>
            <a:xfrm>
              <a:off x="4957669" y="1824304"/>
              <a:ext cx="938036" cy="150000"/>
            </a:xfrm>
            <a:prstGeom prst="roundRect">
              <a:avLst>
                <a:gd name="adj" fmla="val 50000"/>
              </a:avLst>
            </a:prstGeom>
            <a:solidFill>
              <a:srgbClr val="5BBEFF"/>
            </a:solidFill>
            <a:ln>
              <a:noFill/>
            </a:ln>
          </p:spPr>
          <p:txBody>
            <a:bodyPr/>
            <a:lstStyle/>
            <a:p>
              <a:endParaRPr lang="es-ES"/>
            </a:p>
          </p:txBody>
        </p:sp>
        <p:sp>
          <p:nvSpPr>
            <p:cNvPr id="31" name="tx34">
              <a:extLst>
                <a:ext uri="{FF2B5EF4-FFF2-40B4-BE49-F238E27FC236}">
                  <a16:creationId xmlns:a16="http://schemas.microsoft.com/office/drawing/2014/main" id="{BF54086C-4A2E-E145-C001-E14484E9148B}"/>
                </a:ext>
              </a:extLst>
            </p:cNvPr>
            <p:cNvSpPr txBox="1"/>
            <p:nvPr/>
          </p:nvSpPr>
          <p:spPr>
            <a:xfrm>
              <a:off x="8067669" y="1749304"/>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17%</a:t>
              </a:r>
            </a:p>
          </p:txBody>
        </p:sp>
        <p:sp>
          <p:nvSpPr>
            <p:cNvPr id="33" name="tx36">
              <a:extLst>
                <a:ext uri="{FF2B5EF4-FFF2-40B4-BE49-F238E27FC236}">
                  <a16:creationId xmlns:a16="http://schemas.microsoft.com/office/drawing/2014/main" id="{B1E413E2-625D-D28D-10F2-281DA7F5F57E}"/>
                </a:ext>
              </a:extLst>
            </p:cNvPr>
            <p:cNvSpPr txBox="1"/>
            <p:nvPr/>
          </p:nvSpPr>
          <p:spPr>
            <a:xfrm>
              <a:off x="3807746" y="2074810"/>
              <a:ext cx="1560000" cy="300000"/>
            </a:xfrm>
            <a:prstGeom prst="rect">
              <a:avLst/>
            </a:prstGeom>
            <a:noFill/>
          </p:spPr>
          <p:txBody>
            <a:bodyPr wrap="square" lIns="0" tIns="0" rIns="0" bIns="0" anchor="ctr">
              <a:noAutofit/>
            </a:bodyPr>
            <a:lstStyle/>
            <a:p>
              <a:pPr algn="l">
                <a:lnSpc>
                  <a:spcPct val="100000"/>
                </a:lnSpc>
              </a:pPr>
              <a:r>
                <a:rPr lang="es-ES" sz="900" b="1" u="none" dirty="0">
                  <a:solidFill>
                    <a:srgbClr val="1B2A3A"/>
                  </a:solidFill>
                  <a:latin typeface="BBVABentonSans"/>
                  <a:sym typeface="BBVABentonSans"/>
                </a:rPr>
                <a:t>Oso pardo</a:t>
              </a:r>
            </a:p>
          </p:txBody>
        </p:sp>
        <p:sp>
          <p:nvSpPr>
            <p:cNvPr id="34" name="rr37">
              <a:extLst>
                <a:ext uri="{FF2B5EF4-FFF2-40B4-BE49-F238E27FC236}">
                  <a16:creationId xmlns:a16="http://schemas.microsoft.com/office/drawing/2014/main" id="{6FE3F9D3-B23E-3E13-D7FF-D8C806B59103}"/>
                </a:ext>
              </a:extLst>
            </p:cNvPr>
            <p:cNvSpPr/>
            <p:nvPr/>
          </p:nvSpPr>
          <p:spPr>
            <a:xfrm>
              <a:off x="4957669" y="2149810"/>
              <a:ext cx="3090000" cy="150000"/>
            </a:xfrm>
            <a:prstGeom prst="roundRect">
              <a:avLst>
                <a:gd name="adj" fmla="val 50000"/>
              </a:avLst>
            </a:prstGeom>
            <a:solidFill>
              <a:srgbClr val="E4EAF1"/>
            </a:solidFill>
            <a:ln>
              <a:noFill/>
            </a:ln>
          </p:spPr>
          <p:txBody>
            <a:bodyPr/>
            <a:lstStyle/>
            <a:p>
              <a:endParaRPr lang="es-ES"/>
            </a:p>
          </p:txBody>
        </p:sp>
        <p:sp>
          <p:nvSpPr>
            <p:cNvPr id="35" name="rr38">
              <a:extLst>
                <a:ext uri="{FF2B5EF4-FFF2-40B4-BE49-F238E27FC236}">
                  <a16:creationId xmlns:a16="http://schemas.microsoft.com/office/drawing/2014/main" id="{70264A57-A7A8-9EA6-07AD-E2F97EAD9C1D}"/>
                </a:ext>
              </a:extLst>
            </p:cNvPr>
            <p:cNvSpPr/>
            <p:nvPr/>
          </p:nvSpPr>
          <p:spPr>
            <a:xfrm>
              <a:off x="4957669" y="2149810"/>
              <a:ext cx="827679" cy="150000"/>
            </a:xfrm>
            <a:prstGeom prst="roundRect">
              <a:avLst>
                <a:gd name="adj" fmla="val 50000"/>
              </a:avLst>
            </a:prstGeom>
            <a:solidFill>
              <a:srgbClr val="5BBEFF"/>
            </a:solidFill>
            <a:ln>
              <a:noFill/>
            </a:ln>
          </p:spPr>
          <p:txBody>
            <a:bodyPr/>
            <a:lstStyle/>
            <a:p>
              <a:endParaRPr lang="es-ES"/>
            </a:p>
          </p:txBody>
        </p:sp>
        <p:sp>
          <p:nvSpPr>
            <p:cNvPr id="36" name="tx39">
              <a:extLst>
                <a:ext uri="{FF2B5EF4-FFF2-40B4-BE49-F238E27FC236}">
                  <a16:creationId xmlns:a16="http://schemas.microsoft.com/office/drawing/2014/main" id="{B8A7B91E-6947-D27C-739D-8069DF30D1C3}"/>
                </a:ext>
              </a:extLst>
            </p:cNvPr>
            <p:cNvSpPr txBox="1"/>
            <p:nvPr/>
          </p:nvSpPr>
          <p:spPr>
            <a:xfrm>
              <a:off x="8067669" y="2074810"/>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15%</a:t>
              </a:r>
            </a:p>
          </p:txBody>
        </p:sp>
        <p:sp>
          <p:nvSpPr>
            <p:cNvPr id="38" name="tx41">
              <a:extLst>
                <a:ext uri="{FF2B5EF4-FFF2-40B4-BE49-F238E27FC236}">
                  <a16:creationId xmlns:a16="http://schemas.microsoft.com/office/drawing/2014/main" id="{50491553-5FE3-4022-09C9-F09FE63BF54C}"/>
                </a:ext>
              </a:extLst>
            </p:cNvPr>
            <p:cNvSpPr txBox="1"/>
            <p:nvPr/>
          </p:nvSpPr>
          <p:spPr>
            <a:xfrm>
              <a:off x="3807746" y="2400316"/>
              <a:ext cx="1560000" cy="300000"/>
            </a:xfrm>
            <a:prstGeom prst="rect">
              <a:avLst/>
            </a:prstGeom>
            <a:noFill/>
          </p:spPr>
          <p:txBody>
            <a:bodyPr wrap="square" lIns="0" tIns="0" rIns="0" bIns="0" anchor="ctr">
              <a:noAutofit/>
            </a:bodyPr>
            <a:lstStyle/>
            <a:p>
              <a:pPr algn="l">
                <a:lnSpc>
                  <a:spcPct val="100000"/>
                </a:lnSpc>
              </a:pPr>
              <a:r>
                <a:rPr lang="es-ES" sz="900" b="1" u="none">
                  <a:solidFill>
                    <a:srgbClr val="1B2A3A"/>
                  </a:solidFill>
                  <a:latin typeface="BBVABentonSans"/>
                  <a:sym typeface="BBVABentonSans"/>
                </a:rPr>
                <a:t>Águila imperial ibérica</a:t>
              </a:r>
            </a:p>
          </p:txBody>
        </p:sp>
        <p:sp>
          <p:nvSpPr>
            <p:cNvPr id="39" name="rr42">
              <a:extLst>
                <a:ext uri="{FF2B5EF4-FFF2-40B4-BE49-F238E27FC236}">
                  <a16:creationId xmlns:a16="http://schemas.microsoft.com/office/drawing/2014/main" id="{DBE07B94-5E60-4E40-8796-69487CF44E58}"/>
                </a:ext>
              </a:extLst>
            </p:cNvPr>
            <p:cNvSpPr/>
            <p:nvPr/>
          </p:nvSpPr>
          <p:spPr>
            <a:xfrm>
              <a:off x="4957669" y="2475316"/>
              <a:ext cx="3090000" cy="150000"/>
            </a:xfrm>
            <a:prstGeom prst="roundRect">
              <a:avLst>
                <a:gd name="adj" fmla="val 50000"/>
              </a:avLst>
            </a:prstGeom>
            <a:solidFill>
              <a:srgbClr val="E4EAF1"/>
            </a:solidFill>
            <a:ln>
              <a:noFill/>
            </a:ln>
          </p:spPr>
          <p:txBody>
            <a:bodyPr/>
            <a:lstStyle/>
            <a:p>
              <a:endParaRPr lang="es-ES"/>
            </a:p>
          </p:txBody>
        </p:sp>
        <p:sp>
          <p:nvSpPr>
            <p:cNvPr id="40" name="rr43">
              <a:extLst>
                <a:ext uri="{FF2B5EF4-FFF2-40B4-BE49-F238E27FC236}">
                  <a16:creationId xmlns:a16="http://schemas.microsoft.com/office/drawing/2014/main" id="{4818B106-E965-2CF9-709A-C0EF86D5EFEE}"/>
                </a:ext>
              </a:extLst>
            </p:cNvPr>
            <p:cNvSpPr/>
            <p:nvPr/>
          </p:nvSpPr>
          <p:spPr>
            <a:xfrm>
              <a:off x="4957669" y="2475316"/>
              <a:ext cx="386250" cy="150000"/>
            </a:xfrm>
            <a:prstGeom prst="roundRect">
              <a:avLst>
                <a:gd name="adj" fmla="val 50000"/>
              </a:avLst>
            </a:prstGeom>
            <a:solidFill>
              <a:srgbClr val="48AE64"/>
            </a:solidFill>
            <a:ln>
              <a:noFill/>
            </a:ln>
          </p:spPr>
          <p:txBody>
            <a:bodyPr/>
            <a:lstStyle/>
            <a:p>
              <a:endParaRPr lang="es-ES"/>
            </a:p>
          </p:txBody>
        </p:sp>
        <p:sp>
          <p:nvSpPr>
            <p:cNvPr id="41" name="tx44">
              <a:extLst>
                <a:ext uri="{FF2B5EF4-FFF2-40B4-BE49-F238E27FC236}">
                  <a16:creationId xmlns:a16="http://schemas.microsoft.com/office/drawing/2014/main" id="{1E760251-6F1A-4C94-401A-B32C88B55C60}"/>
                </a:ext>
              </a:extLst>
            </p:cNvPr>
            <p:cNvSpPr txBox="1"/>
            <p:nvPr/>
          </p:nvSpPr>
          <p:spPr>
            <a:xfrm>
              <a:off x="8067669" y="2400316"/>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7%</a:t>
              </a:r>
            </a:p>
          </p:txBody>
        </p:sp>
        <p:sp>
          <p:nvSpPr>
            <p:cNvPr id="43" name="tx46">
              <a:extLst>
                <a:ext uri="{FF2B5EF4-FFF2-40B4-BE49-F238E27FC236}">
                  <a16:creationId xmlns:a16="http://schemas.microsoft.com/office/drawing/2014/main" id="{1CFD7B5A-61D9-DCE6-49FC-59D39F8B7FFE}"/>
                </a:ext>
              </a:extLst>
            </p:cNvPr>
            <p:cNvSpPr txBox="1"/>
            <p:nvPr/>
          </p:nvSpPr>
          <p:spPr>
            <a:xfrm>
              <a:off x="3807746" y="2733571"/>
              <a:ext cx="1560000" cy="300000"/>
            </a:xfrm>
            <a:prstGeom prst="rect">
              <a:avLst/>
            </a:prstGeom>
            <a:noFill/>
          </p:spPr>
          <p:txBody>
            <a:bodyPr wrap="square" lIns="0" tIns="0" rIns="0" bIns="0" anchor="ctr">
              <a:noAutofit/>
            </a:bodyPr>
            <a:lstStyle/>
            <a:p>
              <a:pPr algn="l">
                <a:lnSpc>
                  <a:spcPct val="100000"/>
                </a:lnSpc>
              </a:pPr>
              <a:r>
                <a:rPr lang="es-ES" sz="900" b="1" u="none">
                  <a:solidFill>
                    <a:srgbClr val="1B2A3A"/>
                  </a:solidFill>
                  <a:latin typeface="BBVABentonSans"/>
                  <a:sym typeface="BBVABentonSans"/>
                </a:rPr>
                <a:t>Urogallo cantábrico</a:t>
              </a:r>
            </a:p>
          </p:txBody>
        </p:sp>
        <p:sp>
          <p:nvSpPr>
            <p:cNvPr id="44" name="rr47">
              <a:extLst>
                <a:ext uri="{FF2B5EF4-FFF2-40B4-BE49-F238E27FC236}">
                  <a16:creationId xmlns:a16="http://schemas.microsoft.com/office/drawing/2014/main" id="{276C1819-AB8B-30A1-1A1A-5BB2B7A51C49}"/>
                </a:ext>
              </a:extLst>
            </p:cNvPr>
            <p:cNvSpPr/>
            <p:nvPr/>
          </p:nvSpPr>
          <p:spPr>
            <a:xfrm>
              <a:off x="4957669" y="2808571"/>
              <a:ext cx="3090000" cy="150000"/>
            </a:xfrm>
            <a:prstGeom prst="roundRect">
              <a:avLst>
                <a:gd name="adj" fmla="val 50000"/>
              </a:avLst>
            </a:prstGeom>
            <a:solidFill>
              <a:srgbClr val="E4EAF1"/>
            </a:solidFill>
            <a:ln>
              <a:noFill/>
            </a:ln>
          </p:spPr>
          <p:txBody>
            <a:bodyPr/>
            <a:lstStyle/>
            <a:p>
              <a:endParaRPr lang="es-ES"/>
            </a:p>
          </p:txBody>
        </p:sp>
        <p:sp>
          <p:nvSpPr>
            <p:cNvPr id="45" name="rr48">
              <a:extLst>
                <a:ext uri="{FF2B5EF4-FFF2-40B4-BE49-F238E27FC236}">
                  <a16:creationId xmlns:a16="http://schemas.microsoft.com/office/drawing/2014/main" id="{DC82F428-98D3-591E-BF08-B68ACDBE300B}"/>
                </a:ext>
              </a:extLst>
            </p:cNvPr>
            <p:cNvSpPr/>
            <p:nvPr/>
          </p:nvSpPr>
          <p:spPr>
            <a:xfrm>
              <a:off x="4957669" y="2808571"/>
              <a:ext cx="220714" cy="150000"/>
            </a:xfrm>
            <a:prstGeom prst="roundRect">
              <a:avLst>
                <a:gd name="adj" fmla="val 50000"/>
              </a:avLst>
            </a:prstGeom>
            <a:solidFill>
              <a:srgbClr val="48AE64"/>
            </a:solidFill>
            <a:ln>
              <a:noFill/>
            </a:ln>
          </p:spPr>
          <p:txBody>
            <a:bodyPr/>
            <a:lstStyle/>
            <a:p>
              <a:endParaRPr lang="es-ES"/>
            </a:p>
          </p:txBody>
        </p:sp>
        <p:sp>
          <p:nvSpPr>
            <p:cNvPr id="46" name="tx49">
              <a:extLst>
                <a:ext uri="{FF2B5EF4-FFF2-40B4-BE49-F238E27FC236}">
                  <a16:creationId xmlns:a16="http://schemas.microsoft.com/office/drawing/2014/main" id="{06A66220-84FC-C5B0-7716-3158F5784CD1}"/>
                </a:ext>
              </a:extLst>
            </p:cNvPr>
            <p:cNvSpPr txBox="1"/>
            <p:nvPr/>
          </p:nvSpPr>
          <p:spPr>
            <a:xfrm>
              <a:off x="8067669" y="2733571"/>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4%</a:t>
              </a:r>
            </a:p>
          </p:txBody>
        </p:sp>
        <p:sp>
          <p:nvSpPr>
            <p:cNvPr id="47" name="tx51">
              <a:extLst>
                <a:ext uri="{FF2B5EF4-FFF2-40B4-BE49-F238E27FC236}">
                  <a16:creationId xmlns:a16="http://schemas.microsoft.com/office/drawing/2014/main" id="{A9D474C2-AC22-824F-170E-BF14CCC3D4A2}"/>
                </a:ext>
              </a:extLst>
            </p:cNvPr>
            <p:cNvSpPr txBox="1"/>
            <p:nvPr/>
          </p:nvSpPr>
          <p:spPr>
            <a:xfrm>
              <a:off x="3807746" y="2912392"/>
              <a:ext cx="1560000" cy="300000"/>
            </a:xfrm>
            <a:prstGeom prst="rect">
              <a:avLst/>
            </a:prstGeom>
            <a:noFill/>
          </p:spPr>
          <p:txBody>
            <a:bodyPr wrap="square" lIns="0" tIns="0" rIns="0" bIns="0" anchor="ctr">
              <a:noAutofit/>
            </a:bodyPr>
            <a:lstStyle/>
            <a:p>
              <a:pPr algn="l">
                <a:lnSpc>
                  <a:spcPct val="100000"/>
                </a:lnSpc>
              </a:pPr>
              <a:r>
                <a:rPr lang="es-ES" sz="900" b="1" u="none" dirty="0">
                  <a:solidFill>
                    <a:srgbClr val="1B2A3A"/>
                  </a:solidFill>
                  <a:latin typeface="BBVABentonSans"/>
                  <a:sym typeface="BBVABentonSans"/>
                </a:rPr>
                <a:t>Abejas</a:t>
              </a:r>
            </a:p>
          </p:txBody>
        </p:sp>
        <p:sp>
          <p:nvSpPr>
            <p:cNvPr id="48" name="rr52">
              <a:extLst>
                <a:ext uri="{FF2B5EF4-FFF2-40B4-BE49-F238E27FC236}">
                  <a16:creationId xmlns:a16="http://schemas.microsoft.com/office/drawing/2014/main" id="{C42D31F3-987C-B658-87A1-17D5F3EEC468}"/>
                </a:ext>
              </a:extLst>
            </p:cNvPr>
            <p:cNvSpPr/>
            <p:nvPr/>
          </p:nvSpPr>
          <p:spPr>
            <a:xfrm>
              <a:off x="4957669" y="2987392"/>
              <a:ext cx="3090000" cy="150000"/>
            </a:xfrm>
            <a:prstGeom prst="roundRect">
              <a:avLst>
                <a:gd name="adj" fmla="val 50000"/>
              </a:avLst>
            </a:prstGeom>
            <a:solidFill>
              <a:srgbClr val="E4EAF1"/>
            </a:solidFill>
            <a:ln>
              <a:noFill/>
            </a:ln>
          </p:spPr>
          <p:txBody>
            <a:bodyPr/>
            <a:lstStyle/>
            <a:p>
              <a:endParaRPr lang="es-ES"/>
            </a:p>
          </p:txBody>
        </p:sp>
        <p:sp>
          <p:nvSpPr>
            <p:cNvPr id="49" name="rr53">
              <a:extLst>
                <a:ext uri="{FF2B5EF4-FFF2-40B4-BE49-F238E27FC236}">
                  <a16:creationId xmlns:a16="http://schemas.microsoft.com/office/drawing/2014/main" id="{89AF13B4-B606-8F6F-08F1-C95385645CF3}"/>
                </a:ext>
              </a:extLst>
            </p:cNvPr>
            <p:cNvSpPr/>
            <p:nvPr/>
          </p:nvSpPr>
          <p:spPr>
            <a:xfrm>
              <a:off x="4957669" y="2987393"/>
              <a:ext cx="220714" cy="150000"/>
            </a:xfrm>
            <a:prstGeom prst="roundRect">
              <a:avLst>
                <a:gd name="adj" fmla="val 50000"/>
              </a:avLst>
            </a:prstGeom>
            <a:solidFill>
              <a:srgbClr val="48AE64"/>
            </a:solidFill>
            <a:ln>
              <a:noFill/>
            </a:ln>
          </p:spPr>
          <p:txBody>
            <a:bodyPr/>
            <a:lstStyle/>
            <a:p>
              <a:endParaRPr lang="es-ES"/>
            </a:p>
          </p:txBody>
        </p:sp>
        <p:sp>
          <p:nvSpPr>
            <p:cNvPr id="50" name="tx54">
              <a:extLst>
                <a:ext uri="{FF2B5EF4-FFF2-40B4-BE49-F238E27FC236}">
                  <a16:creationId xmlns:a16="http://schemas.microsoft.com/office/drawing/2014/main" id="{DF39D238-7996-0D97-B477-567D0A763673}"/>
                </a:ext>
              </a:extLst>
            </p:cNvPr>
            <p:cNvSpPr txBox="1"/>
            <p:nvPr/>
          </p:nvSpPr>
          <p:spPr>
            <a:xfrm>
              <a:off x="8067669" y="2912392"/>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4%</a:t>
              </a:r>
            </a:p>
          </p:txBody>
        </p:sp>
        <p:sp>
          <p:nvSpPr>
            <p:cNvPr id="51" name="tx56">
              <a:extLst>
                <a:ext uri="{FF2B5EF4-FFF2-40B4-BE49-F238E27FC236}">
                  <a16:creationId xmlns:a16="http://schemas.microsoft.com/office/drawing/2014/main" id="{6E71FA71-FB5D-61C0-9CEF-D990484F007B}"/>
                </a:ext>
              </a:extLst>
            </p:cNvPr>
            <p:cNvSpPr txBox="1"/>
            <p:nvPr/>
          </p:nvSpPr>
          <p:spPr>
            <a:xfrm>
              <a:off x="3807746" y="3084773"/>
              <a:ext cx="1560000" cy="300000"/>
            </a:xfrm>
            <a:prstGeom prst="rect">
              <a:avLst/>
            </a:prstGeom>
            <a:noFill/>
          </p:spPr>
          <p:txBody>
            <a:bodyPr wrap="square" lIns="0" tIns="0" rIns="0" bIns="0" anchor="ctr">
              <a:noAutofit/>
            </a:bodyPr>
            <a:lstStyle/>
            <a:p>
              <a:pPr algn="l">
                <a:lnSpc>
                  <a:spcPct val="100000"/>
                </a:lnSpc>
              </a:pPr>
              <a:r>
                <a:rPr lang="es-ES" sz="900" b="1" u="none">
                  <a:solidFill>
                    <a:srgbClr val="1B2A3A"/>
                  </a:solidFill>
                  <a:latin typeface="BBVABentonSans"/>
                  <a:sym typeface="BBVABentonSans"/>
                </a:rPr>
                <a:t>Buitre</a:t>
              </a:r>
            </a:p>
          </p:txBody>
        </p:sp>
        <p:sp>
          <p:nvSpPr>
            <p:cNvPr id="52" name="rr57">
              <a:extLst>
                <a:ext uri="{FF2B5EF4-FFF2-40B4-BE49-F238E27FC236}">
                  <a16:creationId xmlns:a16="http://schemas.microsoft.com/office/drawing/2014/main" id="{4C9D7567-3ACC-39DA-B3F0-F57C69BF17FA}"/>
                </a:ext>
              </a:extLst>
            </p:cNvPr>
            <p:cNvSpPr/>
            <p:nvPr/>
          </p:nvSpPr>
          <p:spPr>
            <a:xfrm>
              <a:off x="4957669" y="3159773"/>
              <a:ext cx="3090000" cy="150000"/>
            </a:xfrm>
            <a:prstGeom prst="roundRect">
              <a:avLst>
                <a:gd name="adj" fmla="val 50000"/>
              </a:avLst>
            </a:prstGeom>
            <a:solidFill>
              <a:srgbClr val="E4EAF1"/>
            </a:solidFill>
            <a:ln>
              <a:noFill/>
            </a:ln>
          </p:spPr>
          <p:txBody>
            <a:bodyPr/>
            <a:lstStyle/>
            <a:p>
              <a:endParaRPr lang="es-ES"/>
            </a:p>
          </p:txBody>
        </p:sp>
        <p:sp>
          <p:nvSpPr>
            <p:cNvPr id="53" name="rr58">
              <a:extLst>
                <a:ext uri="{FF2B5EF4-FFF2-40B4-BE49-F238E27FC236}">
                  <a16:creationId xmlns:a16="http://schemas.microsoft.com/office/drawing/2014/main" id="{71A70815-ECFD-7471-ACD8-E8FCAE6E521B}"/>
                </a:ext>
              </a:extLst>
            </p:cNvPr>
            <p:cNvSpPr/>
            <p:nvPr/>
          </p:nvSpPr>
          <p:spPr>
            <a:xfrm>
              <a:off x="4957669" y="3159774"/>
              <a:ext cx="220714" cy="150000"/>
            </a:xfrm>
            <a:prstGeom prst="roundRect">
              <a:avLst>
                <a:gd name="adj" fmla="val 50000"/>
              </a:avLst>
            </a:prstGeom>
            <a:solidFill>
              <a:srgbClr val="48AE64"/>
            </a:solidFill>
            <a:ln>
              <a:noFill/>
            </a:ln>
          </p:spPr>
          <p:txBody>
            <a:bodyPr/>
            <a:lstStyle/>
            <a:p>
              <a:endParaRPr lang="es-ES"/>
            </a:p>
          </p:txBody>
        </p:sp>
        <p:sp>
          <p:nvSpPr>
            <p:cNvPr id="54" name="tx59">
              <a:extLst>
                <a:ext uri="{FF2B5EF4-FFF2-40B4-BE49-F238E27FC236}">
                  <a16:creationId xmlns:a16="http://schemas.microsoft.com/office/drawing/2014/main" id="{9E33ACAD-A6D4-06FF-D76D-1E136B8876D5}"/>
                </a:ext>
              </a:extLst>
            </p:cNvPr>
            <p:cNvSpPr txBox="1"/>
            <p:nvPr/>
          </p:nvSpPr>
          <p:spPr>
            <a:xfrm>
              <a:off x="8067669" y="3084773"/>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4%</a:t>
              </a:r>
            </a:p>
          </p:txBody>
        </p:sp>
        <p:sp>
          <p:nvSpPr>
            <p:cNvPr id="55" name="tx61">
              <a:extLst>
                <a:ext uri="{FF2B5EF4-FFF2-40B4-BE49-F238E27FC236}">
                  <a16:creationId xmlns:a16="http://schemas.microsoft.com/office/drawing/2014/main" id="{8A6476BA-3308-C40E-F0C6-9991D93FAFB2}"/>
                </a:ext>
              </a:extLst>
            </p:cNvPr>
            <p:cNvSpPr txBox="1"/>
            <p:nvPr/>
          </p:nvSpPr>
          <p:spPr>
            <a:xfrm>
              <a:off x="3807746" y="3257154"/>
              <a:ext cx="1560000" cy="300000"/>
            </a:xfrm>
            <a:prstGeom prst="rect">
              <a:avLst/>
            </a:prstGeom>
            <a:noFill/>
          </p:spPr>
          <p:txBody>
            <a:bodyPr wrap="square" lIns="0" tIns="0" rIns="0" bIns="0" anchor="ctr">
              <a:noAutofit/>
            </a:bodyPr>
            <a:lstStyle/>
            <a:p>
              <a:pPr algn="l">
                <a:lnSpc>
                  <a:spcPct val="100000"/>
                </a:lnSpc>
              </a:pPr>
              <a:r>
                <a:rPr lang="es-ES" sz="900" b="1" u="none">
                  <a:solidFill>
                    <a:srgbClr val="1B2A3A"/>
                  </a:solidFill>
                  <a:latin typeface="BBVABentonSans"/>
                  <a:sym typeface="BBVABentonSans"/>
                </a:rPr>
                <a:t>Quebrantahuesos</a:t>
              </a:r>
            </a:p>
          </p:txBody>
        </p:sp>
        <p:sp>
          <p:nvSpPr>
            <p:cNvPr id="56" name="rr62">
              <a:extLst>
                <a:ext uri="{FF2B5EF4-FFF2-40B4-BE49-F238E27FC236}">
                  <a16:creationId xmlns:a16="http://schemas.microsoft.com/office/drawing/2014/main" id="{C1EBDD26-19A3-95CF-CDBF-CFFECE0A1172}"/>
                </a:ext>
              </a:extLst>
            </p:cNvPr>
            <p:cNvSpPr/>
            <p:nvPr/>
          </p:nvSpPr>
          <p:spPr>
            <a:xfrm>
              <a:off x="4957669" y="3332154"/>
              <a:ext cx="3090000" cy="150000"/>
            </a:xfrm>
            <a:prstGeom prst="roundRect">
              <a:avLst>
                <a:gd name="adj" fmla="val 50000"/>
              </a:avLst>
            </a:prstGeom>
            <a:solidFill>
              <a:srgbClr val="E4EAF1"/>
            </a:solidFill>
            <a:ln>
              <a:noFill/>
            </a:ln>
          </p:spPr>
          <p:txBody>
            <a:bodyPr/>
            <a:lstStyle/>
            <a:p>
              <a:endParaRPr lang="es-ES"/>
            </a:p>
          </p:txBody>
        </p:sp>
        <p:sp>
          <p:nvSpPr>
            <p:cNvPr id="57" name="rr63">
              <a:extLst>
                <a:ext uri="{FF2B5EF4-FFF2-40B4-BE49-F238E27FC236}">
                  <a16:creationId xmlns:a16="http://schemas.microsoft.com/office/drawing/2014/main" id="{F0D003E4-2D17-7762-834C-BFCC04BC4535}"/>
                </a:ext>
              </a:extLst>
            </p:cNvPr>
            <p:cNvSpPr/>
            <p:nvPr/>
          </p:nvSpPr>
          <p:spPr>
            <a:xfrm>
              <a:off x="4957669" y="3332155"/>
              <a:ext cx="220714" cy="150000"/>
            </a:xfrm>
            <a:prstGeom prst="roundRect">
              <a:avLst>
                <a:gd name="adj" fmla="val 50000"/>
              </a:avLst>
            </a:prstGeom>
            <a:solidFill>
              <a:srgbClr val="48AE64"/>
            </a:solidFill>
            <a:ln>
              <a:noFill/>
            </a:ln>
          </p:spPr>
          <p:txBody>
            <a:bodyPr/>
            <a:lstStyle/>
            <a:p>
              <a:endParaRPr lang="es-ES"/>
            </a:p>
          </p:txBody>
        </p:sp>
        <p:sp>
          <p:nvSpPr>
            <p:cNvPr id="58" name="tx64">
              <a:extLst>
                <a:ext uri="{FF2B5EF4-FFF2-40B4-BE49-F238E27FC236}">
                  <a16:creationId xmlns:a16="http://schemas.microsoft.com/office/drawing/2014/main" id="{4B7F8447-15EC-7EAC-A8BC-98F6EF0B295C}"/>
                </a:ext>
              </a:extLst>
            </p:cNvPr>
            <p:cNvSpPr txBox="1"/>
            <p:nvPr/>
          </p:nvSpPr>
          <p:spPr>
            <a:xfrm>
              <a:off x="8067669" y="3257154"/>
              <a:ext cx="350000" cy="300000"/>
            </a:xfrm>
            <a:prstGeom prst="rect">
              <a:avLst/>
            </a:prstGeom>
            <a:noFill/>
          </p:spPr>
          <p:txBody>
            <a:bodyPr wrap="square" lIns="0" tIns="0" rIns="0" bIns="0" anchor="ctr">
              <a:noAutofit/>
            </a:bodyPr>
            <a:lstStyle/>
            <a:p>
              <a:pPr algn="l">
                <a:lnSpc>
                  <a:spcPct val="100000"/>
                </a:lnSpc>
              </a:pPr>
              <a:r>
                <a:rPr lang="es-ES" sz="900" b="1" u="none">
                  <a:solidFill>
                    <a:srgbClr val="666666"/>
                  </a:solidFill>
                  <a:latin typeface="BBVABentonSans"/>
                  <a:sym typeface="BBVABentonSans"/>
                </a:rPr>
                <a:t>4%</a:t>
              </a:r>
            </a:p>
          </p:txBody>
        </p:sp>
        <p:sp>
          <p:nvSpPr>
            <p:cNvPr id="78" name="tx46">
              <a:extLst>
                <a:ext uri="{FF2B5EF4-FFF2-40B4-BE49-F238E27FC236}">
                  <a16:creationId xmlns:a16="http://schemas.microsoft.com/office/drawing/2014/main" id="{7B87A780-8A5E-2936-7230-24AAAA2B40ED}"/>
                </a:ext>
              </a:extLst>
            </p:cNvPr>
            <p:cNvSpPr txBox="1"/>
            <p:nvPr/>
          </p:nvSpPr>
          <p:spPr>
            <a:xfrm>
              <a:off x="3812041" y="3549230"/>
              <a:ext cx="1560000" cy="300000"/>
            </a:xfrm>
            <a:prstGeom prst="rect">
              <a:avLst/>
            </a:prstGeom>
            <a:noFill/>
          </p:spPr>
          <p:txBody>
            <a:bodyPr wrap="square" lIns="0" tIns="0" rIns="0" bIns="0" anchor="ctr">
              <a:noAutofit/>
            </a:bodyPr>
            <a:lstStyle/>
            <a:p>
              <a:pPr algn="l">
                <a:lnSpc>
                  <a:spcPct val="100000"/>
                </a:lnSpc>
              </a:pPr>
              <a:r>
                <a:rPr lang="es-ES" sz="900" b="1" u="none" dirty="0">
                  <a:solidFill>
                    <a:srgbClr val="1B2A3A"/>
                  </a:solidFill>
                  <a:latin typeface="BBVABentonSans"/>
                  <a:sym typeface="BBVABentonSans"/>
                </a:rPr>
                <a:t>Gorrión</a:t>
              </a:r>
            </a:p>
          </p:txBody>
        </p:sp>
        <p:sp>
          <p:nvSpPr>
            <p:cNvPr id="79" name="rr47">
              <a:extLst>
                <a:ext uri="{FF2B5EF4-FFF2-40B4-BE49-F238E27FC236}">
                  <a16:creationId xmlns:a16="http://schemas.microsoft.com/office/drawing/2014/main" id="{D110A74D-1E8D-202C-8601-04412CCEE122}"/>
                </a:ext>
              </a:extLst>
            </p:cNvPr>
            <p:cNvSpPr/>
            <p:nvPr/>
          </p:nvSpPr>
          <p:spPr>
            <a:xfrm>
              <a:off x="4961964" y="3624230"/>
              <a:ext cx="3090000" cy="150000"/>
            </a:xfrm>
            <a:prstGeom prst="roundRect">
              <a:avLst>
                <a:gd name="adj" fmla="val 50000"/>
              </a:avLst>
            </a:prstGeom>
            <a:solidFill>
              <a:srgbClr val="E4EAF1"/>
            </a:solidFill>
            <a:ln>
              <a:noFill/>
            </a:ln>
          </p:spPr>
          <p:txBody>
            <a:bodyPr/>
            <a:lstStyle/>
            <a:p>
              <a:endParaRPr lang="es-ES"/>
            </a:p>
          </p:txBody>
        </p:sp>
        <p:sp>
          <p:nvSpPr>
            <p:cNvPr id="80" name="rr48">
              <a:extLst>
                <a:ext uri="{FF2B5EF4-FFF2-40B4-BE49-F238E27FC236}">
                  <a16:creationId xmlns:a16="http://schemas.microsoft.com/office/drawing/2014/main" id="{32100B98-43F8-14A5-7598-03EF2DA9DDAC}"/>
                </a:ext>
              </a:extLst>
            </p:cNvPr>
            <p:cNvSpPr/>
            <p:nvPr/>
          </p:nvSpPr>
          <p:spPr>
            <a:xfrm>
              <a:off x="4961964" y="3624230"/>
              <a:ext cx="144000" cy="150000"/>
            </a:xfrm>
            <a:prstGeom prst="roundRect">
              <a:avLst>
                <a:gd name="adj" fmla="val 50000"/>
              </a:avLst>
            </a:prstGeom>
            <a:solidFill>
              <a:srgbClr val="48AE64"/>
            </a:solidFill>
            <a:ln>
              <a:noFill/>
            </a:ln>
          </p:spPr>
          <p:txBody>
            <a:bodyPr/>
            <a:lstStyle/>
            <a:p>
              <a:endParaRPr lang="es-ES" dirty="0"/>
            </a:p>
          </p:txBody>
        </p:sp>
        <p:sp>
          <p:nvSpPr>
            <p:cNvPr id="81" name="tx49">
              <a:extLst>
                <a:ext uri="{FF2B5EF4-FFF2-40B4-BE49-F238E27FC236}">
                  <a16:creationId xmlns:a16="http://schemas.microsoft.com/office/drawing/2014/main" id="{B82E7F46-6730-C9C7-063B-C4D8BC8A6939}"/>
                </a:ext>
              </a:extLst>
            </p:cNvPr>
            <p:cNvSpPr txBox="1"/>
            <p:nvPr/>
          </p:nvSpPr>
          <p:spPr>
            <a:xfrm>
              <a:off x="8071964" y="3549230"/>
              <a:ext cx="350000" cy="300000"/>
            </a:xfrm>
            <a:prstGeom prst="rect">
              <a:avLst/>
            </a:prstGeom>
            <a:noFill/>
          </p:spPr>
          <p:txBody>
            <a:bodyPr wrap="square" lIns="0" tIns="0" rIns="0" bIns="0" anchor="ctr">
              <a:noAutofit/>
            </a:bodyPr>
            <a:lstStyle/>
            <a:p>
              <a:pPr algn="l">
                <a:lnSpc>
                  <a:spcPct val="100000"/>
                </a:lnSpc>
              </a:pPr>
              <a:r>
                <a:rPr lang="es-ES" sz="900" b="1" dirty="0">
                  <a:solidFill>
                    <a:srgbClr val="666666"/>
                  </a:solidFill>
                  <a:latin typeface="BBVABentonSans"/>
                  <a:sym typeface="BBVABentonSans"/>
                </a:rPr>
                <a:t>3</a:t>
              </a:r>
              <a:r>
                <a:rPr lang="es-ES" sz="900" b="1" u="none" dirty="0">
                  <a:solidFill>
                    <a:srgbClr val="666666"/>
                  </a:solidFill>
                  <a:latin typeface="BBVABentonSans"/>
                  <a:sym typeface="BBVABentonSans"/>
                </a:rPr>
                <a:t>%</a:t>
              </a:r>
            </a:p>
          </p:txBody>
        </p:sp>
        <p:sp>
          <p:nvSpPr>
            <p:cNvPr id="83" name="tx46">
              <a:extLst>
                <a:ext uri="{FF2B5EF4-FFF2-40B4-BE49-F238E27FC236}">
                  <a16:creationId xmlns:a16="http://schemas.microsoft.com/office/drawing/2014/main" id="{3B0EAF67-BAFB-8DD8-761A-5CD25F70B24E}"/>
                </a:ext>
              </a:extLst>
            </p:cNvPr>
            <p:cNvSpPr txBox="1"/>
            <p:nvPr/>
          </p:nvSpPr>
          <p:spPr>
            <a:xfrm>
              <a:off x="3812043" y="3909837"/>
              <a:ext cx="1560000" cy="300000"/>
            </a:xfrm>
            <a:prstGeom prst="rect">
              <a:avLst/>
            </a:prstGeom>
            <a:noFill/>
          </p:spPr>
          <p:txBody>
            <a:bodyPr wrap="square" lIns="0" tIns="0" rIns="0" bIns="0" anchor="ctr">
              <a:noAutofit/>
            </a:bodyPr>
            <a:lstStyle/>
            <a:p>
              <a:pPr algn="l">
                <a:lnSpc>
                  <a:spcPct val="100000"/>
                </a:lnSpc>
              </a:pPr>
              <a:r>
                <a:rPr lang="es-ES" sz="900" b="1" u="none" dirty="0">
                  <a:solidFill>
                    <a:srgbClr val="1B2A3A"/>
                  </a:solidFill>
                  <a:latin typeface="BBVABentonSans"/>
                  <a:sym typeface="BBVABentonSans"/>
                </a:rPr>
                <a:t>Zorro</a:t>
              </a:r>
            </a:p>
          </p:txBody>
        </p:sp>
        <p:sp>
          <p:nvSpPr>
            <p:cNvPr id="84" name="rr47">
              <a:extLst>
                <a:ext uri="{FF2B5EF4-FFF2-40B4-BE49-F238E27FC236}">
                  <a16:creationId xmlns:a16="http://schemas.microsoft.com/office/drawing/2014/main" id="{4F728C55-0669-2438-AB30-8BA371B5D69E}"/>
                </a:ext>
              </a:extLst>
            </p:cNvPr>
            <p:cNvSpPr/>
            <p:nvPr/>
          </p:nvSpPr>
          <p:spPr>
            <a:xfrm>
              <a:off x="4961966" y="3984837"/>
              <a:ext cx="3090000" cy="150000"/>
            </a:xfrm>
            <a:prstGeom prst="roundRect">
              <a:avLst>
                <a:gd name="adj" fmla="val 50000"/>
              </a:avLst>
            </a:prstGeom>
            <a:solidFill>
              <a:srgbClr val="E4EAF1"/>
            </a:solidFill>
            <a:ln>
              <a:noFill/>
            </a:ln>
          </p:spPr>
          <p:txBody>
            <a:bodyPr/>
            <a:lstStyle/>
            <a:p>
              <a:endParaRPr lang="es-ES"/>
            </a:p>
          </p:txBody>
        </p:sp>
        <p:sp>
          <p:nvSpPr>
            <p:cNvPr id="85" name="rr48">
              <a:extLst>
                <a:ext uri="{FF2B5EF4-FFF2-40B4-BE49-F238E27FC236}">
                  <a16:creationId xmlns:a16="http://schemas.microsoft.com/office/drawing/2014/main" id="{539049A5-302B-70FB-A37F-8A07527645ED}"/>
                </a:ext>
              </a:extLst>
            </p:cNvPr>
            <p:cNvSpPr/>
            <p:nvPr/>
          </p:nvSpPr>
          <p:spPr>
            <a:xfrm>
              <a:off x="4961966" y="3984837"/>
              <a:ext cx="108000" cy="150000"/>
            </a:xfrm>
            <a:prstGeom prst="roundRect">
              <a:avLst>
                <a:gd name="adj" fmla="val 50000"/>
              </a:avLst>
            </a:prstGeom>
            <a:solidFill>
              <a:srgbClr val="48AE64"/>
            </a:solidFill>
            <a:ln>
              <a:noFill/>
            </a:ln>
          </p:spPr>
          <p:txBody>
            <a:bodyPr/>
            <a:lstStyle/>
            <a:p>
              <a:endParaRPr lang="es-ES"/>
            </a:p>
          </p:txBody>
        </p:sp>
        <p:sp>
          <p:nvSpPr>
            <p:cNvPr id="86" name="tx49">
              <a:extLst>
                <a:ext uri="{FF2B5EF4-FFF2-40B4-BE49-F238E27FC236}">
                  <a16:creationId xmlns:a16="http://schemas.microsoft.com/office/drawing/2014/main" id="{095504B1-F7C8-DAFB-CBA5-435D801E6FB3}"/>
                </a:ext>
              </a:extLst>
            </p:cNvPr>
            <p:cNvSpPr txBox="1"/>
            <p:nvPr/>
          </p:nvSpPr>
          <p:spPr>
            <a:xfrm>
              <a:off x="8071966" y="3909837"/>
              <a:ext cx="350000" cy="300000"/>
            </a:xfrm>
            <a:prstGeom prst="rect">
              <a:avLst/>
            </a:prstGeom>
            <a:noFill/>
          </p:spPr>
          <p:txBody>
            <a:bodyPr wrap="square" lIns="0" tIns="0" rIns="0" bIns="0" anchor="ctr">
              <a:noAutofit/>
            </a:bodyPr>
            <a:lstStyle/>
            <a:p>
              <a:pPr algn="l">
                <a:lnSpc>
                  <a:spcPct val="100000"/>
                </a:lnSpc>
              </a:pPr>
              <a:r>
                <a:rPr lang="es-ES" sz="900" b="1" u="none" dirty="0">
                  <a:solidFill>
                    <a:srgbClr val="666666"/>
                  </a:solidFill>
                  <a:latin typeface="BBVABentonSans"/>
                  <a:sym typeface="BBVABentonSans"/>
                </a:rPr>
                <a:t>2%</a:t>
              </a:r>
            </a:p>
          </p:txBody>
        </p:sp>
        <p:sp>
          <p:nvSpPr>
            <p:cNvPr id="87" name="tx51">
              <a:extLst>
                <a:ext uri="{FF2B5EF4-FFF2-40B4-BE49-F238E27FC236}">
                  <a16:creationId xmlns:a16="http://schemas.microsoft.com/office/drawing/2014/main" id="{B75AB2A4-7C67-C471-C287-89966763BDFC}"/>
                </a:ext>
              </a:extLst>
            </p:cNvPr>
            <p:cNvSpPr txBox="1"/>
            <p:nvPr/>
          </p:nvSpPr>
          <p:spPr>
            <a:xfrm>
              <a:off x="3812043" y="4088658"/>
              <a:ext cx="1560000" cy="300000"/>
            </a:xfrm>
            <a:prstGeom prst="rect">
              <a:avLst/>
            </a:prstGeom>
            <a:noFill/>
          </p:spPr>
          <p:txBody>
            <a:bodyPr wrap="square" lIns="0" tIns="0" rIns="0" bIns="0" anchor="ctr">
              <a:noAutofit/>
            </a:bodyPr>
            <a:lstStyle/>
            <a:p>
              <a:pPr algn="l">
                <a:lnSpc>
                  <a:spcPct val="100000"/>
                </a:lnSpc>
              </a:pPr>
              <a:r>
                <a:rPr lang="es-ES" sz="900" b="1" u="none" dirty="0">
                  <a:solidFill>
                    <a:srgbClr val="1B2A3A"/>
                  </a:solidFill>
                  <a:latin typeface="BBVABentonSans"/>
                  <a:sym typeface="BBVABentonSans"/>
                </a:rPr>
                <a:t>Oso</a:t>
              </a:r>
            </a:p>
          </p:txBody>
        </p:sp>
        <p:sp>
          <p:nvSpPr>
            <p:cNvPr id="88" name="rr52">
              <a:extLst>
                <a:ext uri="{FF2B5EF4-FFF2-40B4-BE49-F238E27FC236}">
                  <a16:creationId xmlns:a16="http://schemas.microsoft.com/office/drawing/2014/main" id="{69F32742-7838-08EE-C49D-871921A60056}"/>
                </a:ext>
              </a:extLst>
            </p:cNvPr>
            <p:cNvSpPr/>
            <p:nvPr/>
          </p:nvSpPr>
          <p:spPr>
            <a:xfrm>
              <a:off x="4961966" y="4163658"/>
              <a:ext cx="3090000" cy="150000"/>
            </a:xfrm>
            <a:prstGeom prst="roundRect">
              <a:avLst>
                <a:gd name="adj" fmla="val 50000"/>
              </a:avLst>
            </a:prstGeom>
            <a:solidFill>
              <a:srgbClr val="E4EAF1"/>
            </a:solidFill>
            <a:ln>
              <a:noFill/>
            </a:ln>
          </p:spPr>
          <p:txBody>
            <a:bodyPr/>
            <a:lstStyle/>
            <a:p>
              <a:endParaRPr lang="es-ES"/>
            </a:p>
          </p:txBody>
        </p:sp>
        <p:sp>
          <p:nvSpPr>
            <p:cNvPr id="89" name="rr53">
              <a:extLst>
                <a:ext uri="{FF2B5EF4-FFF2-40B4-BE49-F238E27FC236}">
                  <a16:creationId xmlns:a16="http://schemas.microsoft.com/office/drawing/2014/main" id="{8C5548AA-F176-A3F5-B4EB-94DA77B9B3D3}"/>
                </a:ext>
              </a:extLst>
            </p:cNvPr>
            <p:cNvSpPr/>
            <p:nvPr/>
          </p:nvSpPr>
          <p:spPr>
            <a:xfrm>
              <a:off x="4961966" y="4163659"/>
              <a:ext cx="108000" cy="150000"/>
            </a:xfrm>
            <a:prstGeom prst="roundRect">
              <a:avLst>
                <a:gd name="adj" fmla="val 50000"/>
              </a:avLst>
            </a:prstGeom>
            <a:solidFill>
              <a:srgbClr val="48AE64"/>
            </a:solidFill>
            <a:ln>
              <a:noFill/>
            </a:ln>
          </p:spPr>
          <p:txBody>
            <a:bodyPr/>
            <a:lstStyle/>
            <a:p>
              <a:endParaRPr lang="es-ES"/>
            </a:p>
          </p:txBody>
        </p:sp>
        <p:sp>
          <p:nvSpPr>
            <p:cNvPr id="90" name="tx54">
              <a:extLst>
                <a:ext uri="{FF2B5EF4-FFF2-40B4-BE49-F238E27FC236}">
                  <a16:creationId xmlns:a16="http://schemas.microsoft.com/office/drawing/2014/main" id="{DA1344A0-12D8-49CD-336F-AD44E636945B}"/>
                </a:ext>
              </a:extLst>
            </p:cNvPr>
            <p:cNvSpPr txBox="1"/>
            <p:nvPr/>
          </p:nvSpPr>
          <p:spPr>
            <a:xfrm>
              <a:off x="8071966" y="4088658"/>
              <a:ext cx="350000" cy="300000"/>
            </a:xfrm>
            <a:prstGeom prst="rect">
              <a:avLst/>
            </a:prstGeom>
            <a:noFill/>
          </p:spPr>
          <p:txBody>
            <a:bodyPr wrap="square" lIns="0" tIns="0" rIns="0" bIns="0" anchor="ctr">
              <a:noAutofit/>
            </a:bodyPr>
            <a:lstStyle/>
            <a:p>
              <a:pPr algn="l">
                <a:lnSpc>
                  <a:spcPct val="100000"/>
                </a:lnSpc>
              </a:pPr>
              <a:r>
                <a:rPr lang="es-ES" sz="900" b="1" dirty="0">
                  <a:solidFill>
                    <a:srgbClr val="666666"/>
                  </a:solidFill>
                  <a:latin typeface="BBVABentonSans"/>
                  <a:sym typeface="BBVABentonSans"/>
                </a:rPr>
                <a:t>2</a:t>
              </a:r>
              <a:r>
                <a:rPr lang="es-ES" sz="900" b="1" u="none" dirty="0">
                  <a:solidFill>
                    <a:srgbClr val="666666"/>
                  </a:solidFill>
                  <a:latin typeface="BBVABentonSans"/>
                  <a:sym typeface="BBVABentonSans"/>
                </a:rPr>
                <a:t>%</a:t>
              </a:r>
            </a:p>
          </p:txBody>
        </p:sp>
        <p:sp>
          <p:nvSpPr>
            <p:cNvPr id="91" name="tx56">
              <a:extLst>
                <a:ext uri="{FF2B5EF4-FFF2-40B4-BE49-F238E27FC236}">
                  <a16:creationId xmlns:a16="http://schemas.microsoft.com/office/drawing/2014/main" id="{ECCAE02C-95C9-76D9-51EA-E9A87A7BB28C}"/>
                </a:ext>
              </a:extLst>
            </p:cNvPr>
            <p:cNvSpPr txBox="1"/>
            <p:nvPr/>
          </p:nvSpPr>
          <p:spPr>
            <a:xfrm>
              <a:off x="3812043" y="4261039"/>
              <a:ext cx="1560000" cy="300000"/>
            </a:xfrm>
            <a:prstGeom prst="rect">
              <a:avLst/>
            </a:prstGeom>
            <a:noFill/>
          </p:spPr>
          <p:txBody>
            <a:bodyPr wrap="square" lIns="0" tIns="0" rIns="0" bIns="0" anchor="ctr">
              <a:noAutofit/>
            </a:bodyPr>
            <a:lstStyle/>
            <a:p>
              <a:pPr algn="l">
                <a:lnSpc>
                  <a:spcPct val="100000"/>
                </a:lnSpc>
              </a:pPr>
              <a:r>
                <a:rPr lang="es-ES" sz="900" b="1" u="none" dirty="0">
                  <a:solidFill>
                    <a:srgbClr val="1B2A3A"/>
                  </a:solidFill>
                  <a:latin typeface="BBVABentonSans"/>
                  <a:sym typeface="BBVABentonSans"/>
                </a:rPr>
                <a:t>Cangrejo de río</a:t>
              </a:r>
            </a:p>
          </p:txBody>
        </p:sp>
        <p:sp>
          <p:nvSpPr>
            <p:cNvPr id="92" name="rr57">
              <a:extLst>
                <a:ext uri="{FF2B5EF4-FFF2-40B4-BE49-F238E27FC236}">
                  <a16:creationId xmlns:a16="http://schemas.microsoft.com/office/drawing/2014/main" id="{DF778FAF-6745-548B-0C2C-F1C723C71E35}"/>
                </a:ext>
              </a:extLst>
            </p:cNvPr>
            <p:cNvSpPr/>
            <p:nvPr/>
          </p:nvSpPr>
          <p:spPr>
            <a:xfrm>
              <a:off x="4961966" y="4336039"/>
              <a:ext cx="3090000" cy="150000"/>
            </a:xfrm>
            <a:prstGeom prst="roundRect">
              <a:avLst>
                <a:gd name="adj" fmla="val 50000"/>
              </a:avLst>
            </a:prstGeom>
            <a:solidFill>
              <a:srgbClr val="E4EAF1"/>
            </a:solidFill>
            <a:ln>
              <a:noFill/>
            </a:ln>
          </p:spPr>
          <p:txBody>
            <a:bodyPr/>
            <a:lstStyle/>
            <a:p>
              <a:endParaRPr lang="es-ES"/>
            </a:p>
          </p:txBody>
        </p:sp>
        <p:sp>
          <p:nvSpPr>
            <p:cNvPr id="93" name="rr58">
              <a:extLst>
                <a:ext uri="{FF2B5EF4-FFF2-40B4-BE49-F238E27FC236}">
                  <a16:creationId xmlns:a16="http://schemas.microsoft.com/office/drawing/2014/main" id="{C37690D6-A42C-686A-6C63-50F91B1BB960}"/>
                </a:ext>
              </a:extLst>
            </p:cNvPr>
            <p:cNvSpPr/>
            <p:nvPr/>
          </p:nvSpPr>
          <p:spPr>
            <a:xfrm>
              <a:off x="4961966" y="4336040"/>
              <a:ext cx="108000" cy="150000"/>
            </a:xfrm>
            <a:prstGeom prst="roundRect">
              <a:avLst>
                <a:gd name="adj" fmla="val 50000"/>
              </a:avLst>
            </a:prstGeom>
            <a:solidFill>
              <a:srgbClr val="48AE64"/>
            </a:solidFill>
            <a:ln>
              <a:noFill/>
            </a:ln>
          </p:spPr>
          <p:txBody>
            <a:bodyPr/>
            <a:lstStyle/>
            <a:p>
              <a:endParaRPr lang="es-ES"/>
            </a:p>
          </p:txBody>
        </p:sp>
        <p:sp>
          <p:nvSpPr>
            <p:cNvPr id="94" name="tx59">
              <a:extLst>
                <a:ext uri="{FF2B5EF4-FFF2-40B4-BE49-F238E27FC236}">
                  <a16:creationId xmlns:a16="http://schemas.microsoft.com/office/drawing/2014/main" id="{04F1D07A-F988-E97E-55E2-A06C8089E5A2}"/>
                </a:ext>
              </a:extLst>
            </p:cNvPr>
            <p:cNvSpPr txBox="1"/>
            <p:nvPr/>
          </p:nvSpPr>
          <p:spPr>
            <a:xfrm>
              <a:off x="8071966" y="4261039"/>
              <a:ext cx="350000" cy="300000"/>
            </a:xfrm>
            <a:prstGeom prst="rect">
              <a:avLst/>
            </a:prstGeom>
            <a:noFill/>
          </p:spPr>
          <p:txBody>
            <a:bodyPr wrap="square" lIns="0" tIns="0" rIns="0" bIns="0" anchor="ctr">
              <a:noAutofit/>
            </a:bodyPr>
            <a:lstStyle/>
            <a:p>
              <a:pPr algn="l">
                <a:lnSpc>
                  <a:spcPct val="100000"/>
                </a:lnSpc>
              </a:pPr>
              <a:r>
                <a:rPr lang="es-ES" sz="900" b="1" u="none" dirty="0">
                  <a:solidFill>
                    <a:srgbClr val="666666"/>
                  </a:solidFill>
                  <a:latin typeface="BBVABentonSans"/>
                  <a:sym typeface="BBVABentonSans"/>
                </a:rPr>
                <a:t>2%</a:t>
              </a:r>
            </a:p>
          </p:txBody>
        </p:sp>
      </p:grpSp>
    </p:spTree>
    <p:extLst>
      <p:ext uri="{BB962C8B-B14F-4D97-AF65-F5344CB8AC3E}">
        <p14:creationId xmlns:p14="http://schemas.microsoft.com/office/powerpoint/2010/main" val="256540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uadroTexto 17">
            <a:extLst>
              <a:ext uri="{FF2B5EF4-FFF2-40B4-BE49-F238E27FC236}">
                <a16:creationId xmlns:a16="http://schemas.microsoft.com/office/drawing/2014/main" id="{69DD5273-4368-8F44-AA3E-02E5BD9C739A}"/>
              </a:ext>
            </a:extLst>
          </p:cNvPr>
          <p:cNvSpPr txBox="1"/>
          <p:nvPr/>
        </p:nvSpPr>
        <p:spPr>
          <a:xfrm>
            <a:off x="421729" y="2639608"/>
            <a:ext cx="8257576" cy="1991385"/>
          </a:xfrm>
          <a:prstGeom prst="rect">
            <a:avLst/>
          </a:prstGeom>
        </p:spPr>
        <p:txBody>
          <a:bodyPr lIns="0" tIns="0" rIns="0" bIns="0" anchor="t"/>
          <a:lstStyle>
            <a:lvl1pPr eaLnBrk="1" hangingPunct="1">
              <a:spcBef>
                <a:spcPct val="0"/>
              </a:spcBef>
              <a:defRPr sz="2000" b="1" kern="1200">
                <a:solidFill>
                  <a:schemeClr val="accent4"/>
                </a:solidFill>
                <a:latin typeface="+mj-lt"/>
                <a:ea typeface="+mj-ea"/>
                <a:cs typeface="+mj-cs"/>
              </a:defRPr>
            </a:lvl1pPr>
          </a:lstStyle>
          <a:p>
            <a:r>
              <a:rPr lang="es-ES" sz="2400" dirty="0">
                <a:solidFill>
                  <a:schemeClr val="bg1"/>
                </a:solidFill>
                <a:latin typeface="Tiempos Headline" panose="02020803060303060403" pitchFamily="18" charset="0"/>
              </a:rPr>
              <a:t>I. VÍNCULO Y VISIÓN DE LA NATURALEZA</a:t>
            </a:r>
          </a:p>
        </p:txBody>
      </p:sp>
    </p:spTree>
    <p:extLst>
      <p:ext uri="{BB962C8B-B14F-4D97-AF65-F5344CB8AC3E}">
        <p14:creationId xmlns:p14="http://schemas.microsoft.com/office/powerpoint/2010/main" val="186692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7365A-FF94-6C04-BEEE-47BA4CA91962}"/>
            </a:ext>
          </a:extLst>
        </p:cNvPr>
        <p:cNvGrpSpPr/>
        <p:nvPr/>
      </p:nvGrpSpPr>
      <p:grpSpPr>
        <a:xfrm>
          <a:off x="0" y="0"/>
          <a:ext cx="0" cy="0"/>
          <a:chOff x="0" y="0"/>
          <a:chExt cx="0" cy="0"/>
        </a:xfrm>
      </p:grpSpPr>
      <p:sp>
        <p:nvSpPr>
          <p:cNvPr id="12" name="3 CuadroTexto">
            <a:extLst>
              <a:ext uri="{FF2B5EF4-FFF2-40B4-BE49-F238E27FC236}">
                <a16:creationId xmlns:a16="http://schemas.microsoft.com/office/drawing/2014/main" id="{3A4A6A11-99D5-6AC4-33A7-94A420F46586}"/>
              </a:ext>
            </a:extLst>
          </p:cNvPr>
          <p:cNvSpPr txBox="1"/>
          <p:nvPr/>
        </p:nvSpPr>
        <p:spPr>
          <a:xfrm>
            <a:off x="476643" y="707274"/>
            <a:ext cx="8481924" cy="681853"/>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r>
              <a:rPr kumimoji="0" lang="es-ES_tradnl" sz="1200" b="0" i="0" u="none" strike="noStrike" kern="0" cap="none" spc="0" normalizeH="0" baseline="0" noProof="0" dirty="0">
                <a:ln>
                  <a:noFill/>
                </a:ln>
                <a:solidFill>
                  <a:srgbClr val="666666"/>
                </a:solidFill>
                <a:effectLst/>
                <a:uLnTx/>
                <a:uFillTx/>
                <a:latin typeface="BBVABentonSans"/>
                <a:sym typeface="BBVABentonSansLight"/>
              </a:rPr>
              <a:t>Los españoles confían ampliamente en el trabajo que hacen para </a:t>
            </a:r>
            <a:r>
              <a:rPr kumimoji="0" lang="es-ES_tradnl" sz="1200" b="0" i="0" u="none" strike="noStrike" kern="0" cap="none" spc="0" normalizeH="0" baseline="0" noProof="0" dirty="0" err="1">
                <a:ln>
                  <a:noFill/>
                </a:ln>
                <a:solidFill>
                  <a:srgbClr val="666666"/>
                </a:solidFill>
                <a:effectLst/>
                <a:uLnTx/>
                <a:uFillTx/>
                <a:latin typeface="BBVABentonSans"/>
                <a:sym typeface="BBVABentonSansLight"/>
              </a:rPr>
              <a:t>preserv</a:t>
            </a:r>
            <a:r>
              <a:rPr lang="es-ES_tradnl" sz="1200" dirty="0">
                <a:solidFill>
                  <a:srgbClr val="666666"/>
                </a:solidFill>
                <a:latin typeface="BBVABentonSans"/>
              </a:rPr>
              <a:t>ar la naturaleza,</a:t>
            </a:r>
            <a:r>
              <a:rPr kumimoji="0" lang="es-ES_tradnl" sz="1200" b="0" i="0" u="none" strike="noStrike" kern="0" cap="none" spc="0" normalizeH="0" baseline="0" noProof="0" dirty="0">
                <a:ln>
                  <a:noFill/>
                </a:ln>
                <a:solidFill>
                  <a:srgbClr val="666666"/>
                </a:solidFill>
                <a:effectLst/>
                <a:uLnTx/>
                <a:uFillTx/>
                <a:latin typeface="BBVABentonSans"/>
                <a:sym typeface="BBVABentonSansLight"/>
              </a:rPr>
              <a:t> </a:t>
            </a:r>
            <a:r>
              <a:rPr lang="es-ES_tradnl" sz="1200" dirty="0">
                <a:solidFill>
                  <a:srgbClr val="666666"/>
                </a:solidFill>
                <a:latin typeface="BBVABentonSans"/>
              </a:rPr>
              <a:t>e</a:t>
            </a:r>
            <a:r>
              <a:rPr kumimoji="0" lang="es-ES_tradnl" sz="1200" b="0" i="0" u="none" strike="noStrike" kern="0" cap="none" spc="0" normalizeH="0" baseline="0" noProof="0" dirty="0">
                <a:ln>
                  <a:noFill/>
                </a:ln>
                <a:solidFill>
                  <a:srgbClr val="666666"/>
                </a:solidFill>
                <a:effectLst/>
                <a:uLnTx/>
                <a:uFillTx/>
                <a:latin typeface="BBVABentonSans"/>
                <a:sym typeface="BBVABentonSansLight"/>
              </a:rPr>
              <a:t>l SEPRONA y las asociaciones de protección de los animales. También suscitan niveles generalizados de confianza, aunque más moderados, las organizaciones ecologistas. </a:t>
            </a:r>
          </a:p>
          <a:p>
            <a:pPr marL="7938" marR="0" lvl="1" indent="-1588" algn="l" defTabSz="914400" rtl="0" eaLnBrk="1" fontAlgn="auto" latinLnBrk="0" hangingPunct="0">
              <a:lnSpc>
                <a:spcPts val="1600"/>
              </a:lnSpc>
              <a:spcBef>
                <a:spcPts val="600"/>
              </a:spcBef>
              <a:spcAft>
                <a:spcPts val="0"/>
              </a:spcAft>
              <a:buClr>
                <a:srgbClr val="00AAB4"/>
              </a:buClr>
              <a:buSzPct val="130000"/>
              <a:buFontTx/>
              <a:buNone/>
              <a:tabLst/>
              <a:defRPr/>
            </a:pPr>
            <a:r>
              <a:rPr lang="es-ES_tradnl" sz="1200" dirty="0">
                <a:solidFill>
                  <a:srgbClr val="666666"/>
                </a:solidFill>
                <a:latin typeface="BBVABentonSans"/>
              </a:rPr>
              <a:t>La confianza, en cambio, está más dividida respecto a la labor de la Fiscalía de Medio Ambiente y el Ministerio de Transición Ecológica.</a:t>
            </a:r>
            <a:endParaRPr kumimoji="0" lang="es-ES_tradnl" sz="1200" b="0" i="0" u="none" strike="noStrike" kern="1200" cap="none" spc="0" normalizeH="0" baseline="0" noProof="0" dirty="0">
              <a:ln>
                <a:noFill/>
              </a:ln>
              <a:solidFill>
                <a:srgbClr val="666666"/>
              </a:solidFill>
              <a:effectLst/>
              <a:uLnTx/>
              <a:uFillTx/>
              <a:latin typeface="BBVABentonSans"/>
              <a:sym typeface="BBVABentonSansLight"/>
            </a:endParaRPr>
          </a:p>
        </p:txBody>
      </p:sp>
      <p:sp>
        <p:nvSpPr>
          <p:cNvPr id="15" name="object 2">
            <a:extLst>
              <a:ext uri="{FF2B5EF4-FFF2-40B4-BE49-F238E27FC236}">
                <a16:creationId xmlns:a16="http://schemas.microsoft.com/office/drawing/2014/main" id="{EF1CB26E-12F6-B53F-2DD3-DFA726DADD52}"/>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20</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13" name="Título 1">
            <a:extLst>
              <a:ext uri="{FF2B5EF4-FFF2-40B4-BE49-F238E27FC236}">
                <a16:creationId xmlns:a16="http://schemas.microsoft.com/office/drawing/2014/main" id="{B87E7174-E3D2-9A24-FCA5-36846227AD82}"/>
              </a:ext>
            </a:extLst>
          </p:cNvPr>
          <p:cNvSpPr>
            <a:spLocks noGrp="1"/>
          </p:cNvSpPr>
          <p:nvPr>
            <p:ph type="title"/>
          </p:nvPr>
        </p:nvSpPr>
        <p:spPr>
          <a:xfrm>
            <a:off x="473010" y="406726"/>
            <a:ext cx="7888670" cy="342000"/>
          </a:xfrm>
        </p:spPr>
        <p:txBody>
          <a:bodyPr/>
          <a:lstStyle/>
          <a:p>
            <a:r>
              <a:rPr lang="es-ES" sz="1800" dirty="0">
                <a:solidFill>
                  <a:srgbClr val="004481"/>
                </a:solidFill>
              </a:rPr>
              <a:t>Confianza en la gestión de instituciones para preservar la naturaleza</a:t>
            </a:r>
            <a:endParaRPr lang="es-ES" sz="1600" dirty="0">
              <a:solidFill>
                <a:srgbClr val="004481"/>
              </a:solidFill>
            </a:endParaRPr>
          </a:p>
        </p:txBody>
      </p:sp>
      <p:graphicFrame>
        <p:nvGraphicFramePr>
          <p:cNvPr id="2" name="2 Gráfico">
            <a:extLst>
              <a:ext uri="{FF2B5EF4-FFF2-40B4-BE49-F238E27FC236}">
                <a16:creationId xmlns:a16="http://schemas.microsoft.com/office/drawing/2014/main" id="{39D28203-4B29-D967-E6FC-67A218AC676E}"/>
              </a:ext>
            </a:extLst>
          </p:cNvPr>
          <p:cNvGraphicFramePr/>
          <p:nvPr>
            <p:extLst>
              <p:ext uri="{D42A27DB-BD31-4B8C-83A1-F6EECF244321}">
                <p14:modId xmlns:p14="http://schemas.microsoft.com/office/powerpoint/2010/main" val="3200471998"/>
              </p:ext>
            </p:extLst>
          </p:nvPr>
        </p:nvGraphicFramePr>
        <p:xfrm>
          <a:off x="1101865" y="2197262"/>
          <a:ext cx="7333047" cy="2946238"/>
        </p:xfrm>
        <a:graphic>
          <a:graphicData uri="http://schemas.openxmlformats.org/drawingml/2006/chart">
            <c:chart xmlns:c="http://schemas.openxmlformats.org/drawingml/2006/chart" xmlns:r="http://schemas.openxmlformats.org/officeDocument/2006/relationships" r:id="rId3"/>
          </a:graphicData>
        </a:graphic>
      </p:graphicFrame>
      <p:sp>
        <p:nvSpPr>
          <p:cNvPr id="3" name="CuadroTexto 2">
            <a:extLst>
              <a:ext uri="{FF2B5EF4-FFF2-40B4-BE49-F238E27FC236}">
                <a16:creationId xmlns:a16="http://schemas.microsoft.com/office/drawing/2014/main" id="{9C86E4A8-5FD2-80E8-BE95-C1B3D179AE04}"/>
              </a:ext>
            </a:extLst>
          </p:cNvPr>
          <p:cNvSpPr txBox="1"/>
          <p:nvPr/>
        </p:nvSpPr>
        <p:spPr>
          <a:xfrm>
            <a:off x="2142303" y="1965161"/>
            <a:ext cx="348151" cy="230832"/>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7,1</a:t>
            </a:r>
          </a:p>
        </p:txBody>
      </p:sp>
      <p:sp>
        <p:nvSpPr>
          <p:cNvPr id="8" name="CuadroTexto 7">
            <a:extLst>
              <a:ext uri="{FF2B5EF4-FFF2-40B4-BE49-F238E27FC236}">
                <a16:creationId xmlns:a16="http://schemas.microsoft.com/office/drawing/2014/main" id="{A844F40B-75CD-BD80-8CB0-3A930BB08192}"/>
              </a:ext>
            </a:extLst>
          </p:cNvPr>
          <p:cNvSpPr txBox="1"/>
          <p:nvPr/>
        </p:nvSpPr>
        <p:spPr>
          <a:xfrm>
            <a:off x="3473181" y="1965161"/>
            <a:ext cx="348151" cy="230832"/>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6,7</a:t>
            </a:r>
          </a:p>
        </p:txBody>
      </p:sp>
      <p:sp>
        <p:nvSpPr>
          <p:cNvPr id="14" name="CuadroTexto 13">
            <a:extLst>
              <a:ext uri="{FF2B5EF4-FFF2-40B4-BE49-F238E27FC236}">
                <a16:creationId xmlns:a16="http://schemas.microsoft.com/office/drawing/2014/main" id="{E7241D02-CB5F-836A-75ED-9F668CBB807C}"/>
              </a:ext>
            </a:extLst>
          </p:cNvPr>
          <p:cNvSpPr txBox="1"/>
          <p:nvPr/>
        </p:nvSpPr>
        <p:spPr>
          <a:xfrm>
            <a:off x="4849026" y="1965161"/>
            <a:ext cx="338292" cy="230832"/>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5,9</a:t>
            </a:r>
          </a:p>
        </p:txBody>
      </p:sp>
      <p:sp>
        <p:nvSpPr>
          <p:cNvPr id="16" name="CuadroTexto 15">
            <a:extLst>
              <a:ext uri="{FF2B5EF4-FFF2-40B4-BE49-F238E27FC236}">
                <a16:creationId xmlns:a16="http://schemas.microsoft.com/office/drawing/2014/main" id="{0053D3FE-5C63-4FFA-658A-2EE58BE9ADB4}"/>
              </a:ext>
            </a:extLst>
          </p:cNvPr>
          <p:cNvSpPr txBox="1"/>
          <p:nvPr/>
        </p:nvSpPr>
        <p:spPr>
          <a:xfrm>
            <a:off x="6201482" y="1965161"/>
            <a:ext cx="338292" cy="230832"/>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5,0</a:t>
            </a:r>
          </a:p>
        </p:txBody>
      </p:sp>
      <p:sp>
        <p:nvSpPr>
          <p:cNvPr id="17" name="3 CuadroTexto">
            <a:extLst>
              <a:ext uri="{FF2B5EF4-FFF2-40B4-BE49-F238E27FC236}">
                <a16:creationId xmlns:a16="http://schemas.microsoft.com/office/drawing/2014/main" id="{BC34F6E8-C0D9-B0B4-56D3-E189D1283F76}"/>
              </a:ext>
            </a:extLst>
          </p:cNvPr>
          <p:cNvSpPr txBox="1"/>
          <p:nvPr/>
        </p:nvSpPr>
        <p:spPr>
          <a:xfrm>
            <a:off x="972693" y="1938503"/>
            <a:ext cx="1443256" cy="1232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marL="0" marR="0" lvl="1" indent="7938" algn="l" defTabSz="914400" rtl="0" eaLnBrk="1" fontAlgn="auto" latinLnBrk="0" hangingPunct="0">
              <a:lnSpc>
                <a:spcPts val="1000"/>
              </a:lnSpc>
              <a:spcBef>
                <a:spcPts val="300"/>
              </a:spcBef>
              <a:spcAft>
                <a:spcPts val="0"/>
              </a:spcAft>
              <a:buClrTx/>
              <a:buSzTx/>
              <a:buFontTx/>
              <a:buNone/>
              <a:tabLst/>
              <a:defRPr sz="800" b="1">
                <a:solidFill>
                  <a:srgbClr val="2A2A2A"/>
                </a:solidFill>
                <a:latin typeface="BBVABentonSans"/>
                <a:ea typeface="BBVABentonSans"/>
                <a:cs typeface="BBVABentonSans"/>
                <a:sym typeface="BBVABentonSans"/>
              </a:defRPr>
            </a:pPr>
            <a:r>
              <a:rPr kumimoji="0" lang="es-ES" sz="800" b="1" i="0" u="none" strike="noStrike" kern="0" cap="none" spc="0" normalizeH="0" baseline="0" noProof="0">
                <a:ln>
                  <a:noFill/>
                </a:ln>
                <a:solidFill>
                  <a:srgbClr val="004481"/>
                </a:solidFill>
                <a:effectLst/>
                <a:uLnTx/>
                <a:uFillTx/>
                <a:latin typeface="BBVABentonSans"/>
                <a:sym typeface="BBVABentonSans"/>
              </a:rPr>
              <a:t>Valor medio</a:t>
            </a:r>
            <a:endParaRPr kumimoji="0" sz="800" b="1" i="0" u="none" strike="noStrike" kern="0" cap="none" spc="0" normalizeH="0" baseline="0" noProof="0">
              <a:ln>
                <a:noFill/>
              </a:ln>
              <a:solidFill>
                <a:srgbClr val="004481"/>
              </a:solidFill>
              <a:effectLst/>
              <a:uLnTx/>
              <a:uFillTx/>
              <a:latin typeface="BBVABentonSans"/>
              <a:sym typeface="BBVABentonSans"/>
            </a:endParaRPr>
          </a:p>
        </p:txBody>
      </p:sp>
      <p:sp>
        <p:nvSpPr>
          <p:cNvPr id="18" name="Google Shape;53;p3">
            <a:extLst>
              <a:ext uri="{FF2B5EF4-FFF2-40B4-BE49-F238E27FC236}">
                <a16:creationId xmlns:a16="http://schemas.microsoft.com/office/drawing/2014/main" id="{61C0F80E-5DD8-18B1-06E3-88299C8C13FE}"/>
              </a:ext>
            </a:extLst>
          </p:cNvPr>
          <p:cNvSpPr txBox="1"/>
          <p:nvPr/>
        </p:nvSpPr>
        <p:spPr>
          <a:xfrm>
            <a:off x="1101865" y="1494050"/>
            <a:ext cx="6921637"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rPr>
              <a:t>¿En qué medida confía en lo que hacen para preservar la naturaleza cada una de las siguientes organizaciones? </a:t>
            </a:r>
            <a:r>
              <a:rPr kumimoji="0" lang="es-ES_tradnl" sz="1000" b="1" i="0" u="none" strike="noStrike" kern="0" cap="none" spc="0" normalizeH="0" baseline="0" noProof="0" dirty="0">
                <a:ln>
                  <a:noFill/>
                </a:ln>
                <a:solidFill>
                  <a:srgbClr val="004481"/>
                </a:solidFill>
                <a:effectLst/>
                <a:uLnTx/>
                <a:uFillTx/>
                <a:latin typeface="BBVABentonSans" pitchFamily="2" charset="77"/>
                <a:sym typeface="BBVABentonSansLight"/>
              </a:rPr>
              <a:t>Distribución y media en una escala de 0 a 10 en la que 0 significa que “no confía en absoluto” y 10 que “confía totalmente”</a:t>
            </a:r>
            <a:endParaRPr kumimoji="0" lang="es-ES_tradnl"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sp>
        <p:nvSpPr>
          <p:cNvPr id="4" name="CuadroTexto 3">
            <a:extLst>
              <a:ext uri="{FF2B5EF4-FFF2-40B4-BE49-F238E27FC236}">
                <a16:creationId xmlns:a16="http://schemas.microsoft.com/office/drawing/2014/main" id="{8C03D596-CB87-D92B-E244-6BE8DE3A26A1}"/>
              </a:ext>
            </a:extLst>
          </p:cNvPr>
          <p:cNvSpPr txBox="1"/>
          <p:nvPr/>
        </p:nvSpPr>
        <p:spPr>
          <a:xfrm>
            <a:off x="7565997" y="1969512"/>
            <a:ext cx="338292" cy="230832"/>
          </a:xfrm>
          <a:prstGeom prst="rect">
            <a:avLst/>
          </a:prstGeom>
          <a:solidFill>
            <a:schemeClr val="bg1">
              <a:lumMod val="85000"/>
            </a:schemeClr>
          </a:solidFill>
        </p:spPr>
        <p:txBody>
          <a:bodyPr wrap="square" rtlCol="0">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kumimoji="0" lang="es-AR" sz="900" b="1" i="0" u="none" strike="noStrike" kern="0" cap="none" spc="0" normalizeH="0" baseline="0" noProof="0" dirty="0">
                <a:ln>
                  <a:noFill/>
                </a:ln>
                <a:solidFill>
                  <a:srgbClr val="666666"/>
                </a:solidFill>
                <a:effectLst/>
                <a:uLnTx/>
                <a:uFillTx/>
                <a:latin typeface="BBVABentonSansLight"/>
                <a:sym typeface="BBVABentonSansLight"/>
              </a:rPr>
              <a:t>4,7</a:t>
            </a:r>
          </a:p>
        </p:txBody>
      </p:sp>
    </p:spTree>
    <p:extLst>
      <p:ext uri="{BB962C8B-B14F-4D97-AF65-F5344CB8AC3E}">
        <p14:creationId xmlns:p14="http://schemas.microsoft.com/office/powerpoint/2010/main" val="2031673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36"/>
        <p:cNvGrpSpPr/>
        <p:nvPr/>
      </p:nvGrpSpPr>
      <p:grpSpPr>
        <a:xfrm>
          <a:off x="0" y="0"/>
          <a:ext cx="0" cy="0"/>
          <a:chOff x="0" y="0"/>
          <a:chExt cx="0" cy="0"/>
        </a:xfrm>
      </p:grpSpPr>
      <p:sp>
        <p:nvSpPr>
          <p:cNvPr id="937" name="Google Shape;937;p62">
            <a:hlinkClick r:id="rId3"/>
          </p:cNvPr>
          <p:cNvSpPr/>
          <p:nvPr/>
        </p:nvSpPr>
        <p:spPr>
          <a:xfrm>
            <a:off x="531881" y="186212"/>
            <a:ext cx="6626181" cy="465138"/>
          </a:xfrm>
          <a:prstGeom prst="roundRect">
            <a:avLst>
              <a:gd name="adj" fmla="val 8332"/>
            </a:avLst>
          </a:prstGeom>
        </p:spPr>
        <p:txBody>
          <a:bodyPr lIns="0" tIns="0" rIns="0" bIns="0" anchor="t"/>
          <a:lstStyle/>
          <a:p>
            <a:pPr hangingPunct="1">
              <a:spcBef>
                <a:spcPct val="0"/>
              </a:spcBef>
            </a:pPr>
            <a:r>
              <a:rPr lang="en-US" sz="2000" b="1" kern="1200" dirty="0" err="1">
                <a:latin typeface="+mj-lt"/>
                <a:ea typeface="+mj-ea"/>
                <a:cs typeface="+mj-cs"/>
                <a:sym typeface="Arial"/>
              </a:rPr>
              <a:t>Ficha</a:t>
            </a:r>
            <a:r>
              <a:rPr lang="en-US" sz="2000" b="1" kern="1200" dirty="0">
                <a:latin typeface="+mj-lt"/>
                <a:ea typeface="+mj-ea"/>
                <a:cs typeface="+mj-cs"/>
                <a:sym typeface="Arial"/>
              </a:rPr>
              <a:t> </a:t>
            </a:r>
            <a:r>
              <a:rPr lang="en-US" sz="2000" b="1" kern="1200" dirty="0" err="1">
                <a:latin typeface="+mj-lt"/>
                <a:ea typeface="+mj-ea"/>
                <a:cs typeface="+mj-cs"/>
                <a:sym typeface="Arial"/>
              </a:rPr>
              <a:t>técnica</a:t>
            </a:r>
            <a:endParaRPr sz="2000" b="1" kern="1200" dirty="0">
              <a:latin typeface="+mj-lt"/>
              <a:ea typeface="+mj-ea"/>
              <a:cs typeface="+mj-cs"/>
            </a:endParaRPr>
          </a:p>
        </p:txBody>
      </p:sp>
      <p:sp>
        <p:nvSpPr>
          <p:cNvPr id="938" name="Google Shape;938;p62"/>
          <p:cNvSpPr txBox="1"/>
          <p:nvPr/>
        </p:nvSpPr>
        <p:spPr>
          <a:xfrm>
            <a:off x="531881" y="836211"/>
            <a:ext cx="7869087" cy="3295774"/>
          </a:xfrm>
          <a:prstGeom prst="rect">
            <a:avLst/>
          </a:prstGeom>
          <a:noFill/>
          <a:ln>
            <a:noFill/>
          </a:ln>
        </p:spPr>
        <p:txBody>
          <a:bodyPr spcFirstLastPara="1" wrap="square" lIns="0" tIns="0" rIns="0" bIns="0" anchor="t" anchorCtr="0">
            <a:spAutoFit/>
          </a:bodyPr>
          <a:lstStyle/>
          <a:p>
            <a:pPr marL="182563" lvl="1" indent="-174625" algn="just">
              <a:lnSpc>
                <a:spcPts val="1900"/>
              </a:lnSpc>
              <a:spcBef>
                <a:spcPts val="600"/>
              </a:spcBef>
              <a:buClr>
                <a:srgbClr val="2DCCCD"/>
              </a:buClr>
              <a:buSzPct val="130000"/>
              <a:buFont typeface="Wingdings" pitchFamily="2" charset="2"/>
              <a:buChar char="§"/>
              <a:defRPr/>
            </a:pPr>
            <a:r>
              <a:rPr lang="en-US" sz="1400" kern="1200" dirty="0" err="1">
                <a:solidFill>
                  <a:srgbClr val="666666"/>
                </a:solidFill>
                <a:latin typeface="+mn-lt"/>
                <a:sym typeface="Arial"/>
              </a:rPr>
              <a:t>Ámbito</a:t>
            </a:r>
            <a:r>
              <a:rPr lang="en-US" sz="1400" kern="1200" dirty="0">
                <a:solidFill>
                  <a:srgbClr val="666666"/>
                </a:solidFill>
                <a:latin typeface="+mn-lt"/>
                <a:sym typeface="Arial"/>
              </a:rPr>
              <a:t> </a:t>
            </a:r>
            <a:r>
              <a:rPr lang="en-US" sz="1400" kern="1200" dirty="0" err="1">
                <a:solidFill>
                  <a:srgbClr val="666666"/>
                </a:solidFill>
                <a:latin typeface="+mn-lt"/>
                <a:sym typeface="Arial"/>
              </a:rPr>
              <a:t>geográfico</a:t>
            </a:r>
            <a:r>
              <a:rPr lang="en-US" sz="1400" kern="1200" dirty="0">
                <a:solidFill>
                  <a:srgbClr val="666666"/>
                </a:solidFill>
                <a:latin typeface="+mn-lt"/>
                <a:sym typeface="Arial"/>
              </a:rPr>
              <a:t> del </a:t>
            </a:r>
            <a:r>
              <a:rPr lang="en-US" sz="1400" kern="1200" dirty="0" err="1">
                <a:solidFill>
                  <a:srgbClr val="666666"/>
                </a:solidFill>
                <a:latin typeface="+mn-lt"/>
                <a:sym typeface="Arial"/>
              </a:rPr>
              <a:t>estudio</a:t>
            </a:r>
            <a:r>
              <a:rPr lang="en-US" sz="1400" kern="1200" dirty="0">
                <a:solidFill>
                  <a:srgbClr val="666666"/>
                </a:solidFill>
                <a:latin typeface="+mn-lt"/>
                <a:sym typeface="Arial"/>
              </a:rPr>
              <a:t>: España</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a:solidFill>
                  <a:srgbClr val="666666"/>
                </a:solidFill>
                <a:latin typeface="+mn-lt"/>
                <a:sym typeface="Arial"/>
              </a:rPr>
              <a:t>Universo: población general de 18 </a:t>
            </a:r>
            <a:r>
              <a:rPr lang="en-US" sz="1400" kern="1200" dirty="0" err="1">
                <a:solidFill>
                  <a:srgbClr val="666666"/>
                </a:solidFill>
                <a:latin typeface="+mn-lt"/>
                <a:sym typeface="Arial"/>
              </a:rPr>
              <a:t>años</a:t>
            </a:r>
            <a:r>
              <a:rPr lang="en-US" sz="1400" kern="1200" dirty="0">
                <a:solidFill>
                  <a:srgbClr val="666666"/>
                </a:solidFill>
                <a:latin typeface="+mn-lt"/>
                <a:sym typeface="Arial"/>
              </a:rPr>
              <a:t> y </a:t>
            </a:r>
            <a:r>
              <a:rPr lang="en-US" sz="1400" kern="1200" dirty="0" err="1">
                <a:solidFill>
                  <a:srgbClr val="666666"/>
                </a:solidFill>
                <a:latin typeface="+mn-lt"/>
                <a:sym typeface="Arial"/>
              </a:rPr>
              <a:t>más</a:t>
            </a:r>
            <a:r>
              <a:rPr lang="en-US" sz="1400" kern="1200" dirty="0">
                <a:solidFill>
                  <a:srgbClr val="666666"/>
                </a:solidFill>
                <a:latin typeface="+mn-lt"/>
                <a:sym typeface="Arial"/>
              </a:rPr>
              <a:t>.</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a:solidFill>
                  <a:srgbClr val="666666"/>
                </a:solidFill>
                <a:latin typeface="+mn-lt"/>
                <a:sym typeface="Arial"/>
              </a:rPr>
              <a:t>Método: </a:t>
            </a:r>
            <a:r>
              <a:rPr lang="en-US" sz="1400" kern="1200" dirty="0" err="1">
                <a:solidFill>
                  <a:srgbClr val="666666"/>
                </a:solidFill>
                <a:latin typeface="+mn-lt"/>
                <a:sym typeface="Arial"/>
              </a:rPr>
              <a:t>encuesta</a:t>
            </a:r>
            <a:r>
              <a:rPr lang="en-US" sz="1400" kern="1200" dirty="0">
                <a:solidFill>
                  <a:srgbClr val="666666"/>
                </a:solidFill>
                <a:latin typeface="+mn-lt"/>
                <a:sym typeface="Arial"/>
              </a:rPr>
              <a:t> </a:t>
            </a:r>
            <a:r>
              <a:rPr lang="en-US" sz="1400" kern="1200" dirty="0" err="1">
                <a:solidFill>
                  <a:srgbClr val="666666"/>
                </a:solidFill>
                <a:latin typeface="+mn-lt"/>
                <a:sym typeface="Arial"/>
              </a:rPr>
              <a:t>telefónica</a:t>
            </a:r>
            <a:r>
              <a:rPr lang="en-US" sz="1400" kern="1200" dirty="0">
                <a:solidFill>
                  <a:srgbClr val="666666"/>
                </a:solidFill>
                <a:latin typeface="+mn-lt"/>
                <a:sym typeface="Arial"/>
              </a:rPr>
              <a:t>. </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err="1">
                <a:solidFill>
                  <a:srgbClr val="666666"/>
                </a:solidFill>
                <a:latin typeface="+mn-lt"/>
                <a:sym typeface="Arial"/>
              </a:rPr>
              <a:t>Tamaño</a:t>
            </a:r>
            <a:r>
              <a:rPr lang="en-US" sz="1400" kern="1200" dirty="0">
                <a:solidFill>
                  <a:srgbClr val="666666"/>
                </a:solidFill>
                <a:latin typeface="+mn-lt"/>
                <a:sym typeface="Arial"/>
              </a:rPr>
              <a:t> y </a:t>
            </a:r>
            <a:r>
              <a:rPr lang="en-US" sz="1400" kern="1200" dirty="0" err="1">
                <a:solidFill>
                  <a:srgbClr val="666666"/>
                </a:solidFill>
                <a:latin typeface="+mn-lt"/>
                <a:sym typeface="Arial"/>
              </a:rPr>
              <a:t>distribución</a:t>
            </a:r>
            <a:r>
              <a:rPr lang="en-US" sz="1400" kern="1200" dirty="0">
                <a:solidFill>
                  <a:srgbClr val="666666"/>
                </a:solidFill>
                <a:latin typeface="+mn-lt"/>
                <a:sym typeface="Arial"/>
              </a:rPr>
              <a:t> de la </a:t>
            </a:r>
            <a:r>
              <a:rPr lang="en-US" sz="1400" kern="1200" dirty="0" err="1">
                <a:solidFill>
                  <a:srgbClr val="666666"/>
                </a:solidFill>
                <a:latin typeface="+mn-lt"/>
                <a:sym typeface="Arial"/>
              </a:rPr>
              <a:t>muestra</a:t>
            </a:r>
            <a:r>
              <a:rPr lang="en-US" sz="1400" kern="1200" dirty="0">
                <a:solidFill>
                  <a:srgbClr val="666666"/>
                </a:solidFill>
                <a:latin typeface="+mn-lt"/>
                <a:sym typeface="Arial"/>
              </a:rPr>
              <a:t>: </a:t>
            </a:r>
            <a:r>
              <a:rPr lang="es-AR" sz="1400" kern="1200" dirty="0">
                <a:solidFill>
                  <a:srgbClr val="666666"/>
                </a:solidFill>
                <a:latin typeface="+mn-lt"/>
              </a:rPr>
              <a:t>encuesta basada en una muestra de 2.020. casos</a:t>
            </a:r>
            <a:r>
              <a:rPr lang="en-US" sz="1400" kern="1200" dirty="0">
                <a:solidFill>
                  <a:srgbClr val="666666"/>
                </a:solidFill>
                <a:latin typeface="+mn-lt"/>
                <a:sym typeface="Arial"/>
              </a:rPr>
              <a:t>. </a:t>
            </a:r>
            <a:r>
              <a:rPr lang="en-US" sz="1400" kern="1200" dirty="0" err="1">
                <a:solidFill>
                  <a:srgbClr val="666666"/>
                </a:solidFill>
                <a:latin typeface="+mn-lt"/>
                <a:sym typeface="Arial"/>
              </a:rPr>
              <a:t>Distribución</a:t>
            </a:r>
            <a:r>
              <a:rPr lang="en-US" sz="1400" kern="1200" dirty="0">
                <a:solidFill>
                  <a:srgbClr val="666666"/>
                </a:solidFill>
                <a:latin typeface="+mn-lt"/>
                <a:sym typeface="Arial"/>
              </a:rPr>
              <a:t> de la </a:t>
            </a:r>
            <a:r>
              <a:rPr lang="en-US" sz="1400" kern="1200" dirty="0" err="1">
                <a:solidFill>
                  <a:srgbClr val="666666"/>
                </a:solidFill>
                <a:latin typeface="+mn-lt"/>
                <a:sym typeface="Arial"/>
              </a:rPr>
              <a:t>muestra</a:t>
            </a:r>
            <a:r>
              <a:rPr lang="en-US" sz="1400" kern="1200" dirty="0">
                <a:solidFill>
                  <a:srgbClr val="666666"/>
                </a:solidFill>
                <a:latin typeface="+mn-lt"/>
                <a:sym typeface="Arial"/>
              </a:rPr>
              <a:t> </a:t>
            </a:r>
            <a:r>
              <a:rPr lang="en-US" sz="1400" kern="1200" dirty="0" err="1">
                <a:solidFill>
                  <a:srgbClr val="666666"/>
                </a:solidFill>
                <a:latin typeface="+mn-lt"/>
                <a:sym typeface="Arial"/>
              </a:rPr>
              <a:t>aleatoria</a:t>
            </a:r>
            <a:r>
              <a:rPr lang="en-US" sz="1400" kern="1200" dirty="0">
                <a:solidFill>
                  <a:srgbClr val="666666"/>
                </a:solidFill>
                <a:latin typeface="+mn-lt"/>
                <a:sym typeface="Arial"/>
              </a:rPr>
              <a:t> y con </a:t>
            </a:r>
            <a:r>
              <a:rPr lang="en-US" sz="1400" kern="1200" dirty="0" err="1">
                <a:solidFill>
                  <a:srgbClr val="666666"/>
                </a:solidFill>
                <a:latin typeface="+mn-lt"/>
                <a:sym typeface="Arial"/>
              </a:rPr>
              <a:t>selección</a:t>
            </a:r>
            <a:r>
              <a:rPr lang="en-US" sz="1400" kern="1200" dirty="0">
                <a:solidFill>
                  <a:srgbClr val="666666"/>
                </a:solidFill>
                <a:latin typeface="+mn-lt"/>
                <a:sym typeface="Arial"/>
              </a:rPr>
              <a:t> del </a:t>
            </a:r>
            <a:r>
              <a:rPr lang="en-US" sz="1400" kern="1200" dirty="0" err="1">
                <a:solidFill>
                  <a:srgbClr val="666666"/>
                </a:solidFill>
                <a:latin typeface="+mn-lt"/>
                <a:sym typeface="Arial"/>
              </a:rPr>
              <a:t>individuo</a:t>
            </a:r>
            <a:r>
              <a:rPr lang="en-US" sz="1400" kern="1200" dirty="0">
                <a:solidFill>
                  <a:srgbClr val="666666"/>
                </a:solidFill>
                <a:latin typeface="+mn-lt"/>
                <a:sym typeface="Arial"/>
              </a:rPr>
              <a:t> </a:t>
            </a:r>
            <a:r>
              <a:rPr lang="en-US" sz="1400" kern="1200" dirty="0" err="1">
                <a:solidFill>
                  <a:srgbClr val="666666"/>
                </a:solidFill>
                <a:latin typeface="+mn-lt"/>
                <a:sym typeface="Arial"/>
              </a:rPr>
              <a:t>según</a:t>
            </a:r>
            <a:r>
              <a:rPr lang="en-US" sz="1400" kern="1200" dirty="0">
                <a:solidFill>
                  <a:srgbClr val="666666"/>
                </a:solidFill>
                <a:latin typeface="+mn-lt"/>
                <a:sym typeface="Arial"/>
              </a:rPr>
              <a:t> </a:t>
            </a:r>
            <a:r>
              <a:rPr lang="en-US" sz="1400" kern="1200" dirty="0" err="1">
                <a:solidFill>
                  <a:srgbClr val="666666"/>
                </a:solidFill>
                <a:latin typeface="+mn-lt"/>
                <a:sym typeface="Arial"/>
              </a:rPr>
              <a:t>cuotas</a:t>
            </a:r>
            <a:r>
              <a:rPr lang="en-US" sz="1400" kern="1200" dirty="0">
                <a:solidFill>
                  <a:srgbClr val="666666"/>
                </a:solidFill>
                <a:latin typeface="+mn-lt"/>
                <a:sym typeface="Arial"/>
              </a:rPr>
              <a:t> de </a:t>
            </a:r>
            <a:r>
              <a:rPr lang="en-US" sz="1400" kern="1200" dirty="0" err="1">
                <a:solidFill>
                  <a:srgbClr val="666666"/>
                </a:solidFill>
                <a:latin typeface="+mn-lt"/>
                <a:sym typeface="Arial"/>
              </a:rPr>
              <a:t>sexo</a:t>
            </a:r>
            <a:r>
              <a:rPr lang="en-US" sz="1400" kern="1200" dirty="0">
                <a:solidFill>
                  <a:srgbClr val="666666"/>
                </a:solidFill>
                <a:latin typeface="+mn-lt"/>
                <a:sym typeface="Arial"/>
              </a:rPr>
              <a:t> y </a:t>
            </a:r>
            <a:r>
              <a:rPr lang="en-US" sz="1400" kern="1200" dirty="0" err="1">
                <a:solidFill>
                  <a:srgbClr val="666666"/>
                </a:solidFill>
                <a:latin typeface="+mn-lt"/>
                <a:sym typeface="Arial"/>
              </a:rPr>
              <a:t>edad</a:t>
            </a:r>
            <a:r>
              <a:rPr lang="en-US" sz="1400" kern="1200" dirty="0">
                <a:solidFill>
                  <a:srgbClr val="666666"/>
                </a:solidFill>
                <a:latin typeface="+mn-lt"/>
                <a:sym typeface="Arial"/>
              </a:rPr>
              <a:t>. </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a:solidFill>
                  <a:srgbClr val="666666"/>
                </a:solidFill>
                <a:latin typeface="+mn-lt"/>
                <a:sym typeface="Arial"/>
              </a:rPr>
              <a:t>Error de </a:t>
            </a:r>
            <a:r>
              <a:rPr lang="en-US" sz="1400" kern="1200" dirty="0" err="1">
                <a:solidFill>
                  <a:srgbClr val="666666"/>
                </a:solidFill>
                <a:latin typeface="+mn-lt"/>
                <a:sym typeface="Arial"/>
              </a:rPr>
              <a:t>muestreo</a:t>
            </a:r>
            <a:r>
              <a:rPr lang="en-US" sz="1400" kern="1200" dirty="0">
                <a:solidFill>
                  <a:srgbClr val="666666"/>
                </a:solidFill>
                <a:latin typeface="+mn-lt"/>
                <a:sym typeface="Arial"/>
              </a:rPr>
              <a:t>: el error </a:t>
            </a:r>
            <a:r>
              <a:rPr lang="en-US" sz="1400" kern="1200" dirty="0" err="1">
                <a:solidFill>
                  <a:srgbClr val="666666"/>
                </a:solidFill>
                <a:latin typeface="+mn-lt"/>
                <a:sym typeface="Arial"/>
              </a:rPr>
              <a:t>muestral</a:t>
            </a:r>
            <a:r>
              <a:rPr lang="en-US" sz="1400" kern="1200" dirty="0">
                <a:solidFill>
                  <a:srgbClr val="666666"/>
                </a:solidFill>
                <a:latin typeface="+mn-lt"/>
                <a:sym typeface="Arial"/>
              </a:rPr>
              <a:t> </a:t>
            </a:r>
            <a:r>
              <a:rPr lang="en-US" sz="1400" kern="1200" dirty="0" err="1">
                <a:solidFill>
                  <a:srgbClr val="666666"/>
                </a:solidFill>
                <a:latin typeface="+mn-lt"/>
                <a:sym typeface="Arial"/>
              </a:rPr>
              <a:t>estimado</a:t>
            </a:r>
            <a:r>
              <a:rPr lang="en-US" sz="1400" kern="1200" dirty="0">
                <a:solidFill>
                  <a:srgbClr val="666666"/>
                </a:solidFill>
                <a:latin typeface="+mn-lt"/>
                <a:sym typeface="Arial"/>
              </a:rPr>
              <a:t> con un </a:t>
            </a:r>
            <a:r>
              <a:rPr lang="en-US" sz="1400" kern="1200" dirty="0" err="1">
                <a:solidFill>
                  <a:srgbClr val="666666"/>
                </a:solidFill>
                <a:latin typeface="+mn-lt"/>
                <a:sym typeface="Arial"/>
              </a:rPr>
              <a:t>nivel</a:t>
            </a:r>
            <a:r>
              <a:rPr lang="en-US" sz="1400" kern="1200" dirty="0">
                <a:solidFill>
                  <a:srgbClr val="666666"/>
                </a:solidFill>
                <a:latin typeface="+mn-lt"/>
                <a:sym typeface="Arial"/>
              </a:rPr>
              <a:t> de confianza del 95.5% y </a:t>
            </a:r>
            <a:r>
              <a:rPr lang="en-US" sz="1400" kern="1200" dirty="0" err="1">
                <a:solidFill>
                  <a:srgbClr val="666666"/>
                </a:solidFill>
                <a:latin typeface="+mn-lt"/>
                <a:sym typeface="Arial"/>
              </a:rPr>
              <a:t>en</a:t>
            </a:r>
            <a:r>
              <a:rPr lang="en-US" sz="1400" kern="1200" dirty="0">
                <a:solidFill>
                  <a:srgbClr val="666666"/>
                </a:solidFill>
                <a:latin typeface="+mn-lt"/>
                <a:sym typeface="Arial"/>
              </a:rPr>
              <a:t> el </a:t>
            </a:r>
            <a:r>
              <a:rPr lang="en-US" sz="1400" kern="1200" dirty="0" err="1">
                <a:solidFill>
                  <a:srgbClr val="666666"/>
                </a:solidFill>
                <a:latin typeface="+mn-lt"/>
                <a:sym typeface="Arial"/>
              </a:rPr>
              <a:t>caso</a:t>
            </a:r>
            <a:r>
              <a:rPr lang="en-US" sz="1400" kern="1200" dirty="0">
                <a:solidFill>
                  <a:srgbClr val="666666"/>
                </a:solidFill>
                <a:latin typeface="+mn-lt"/>
                <a:sym typeface="Arial"/>
              </a:rPr>
              <a:t> </a:t>
            </a:r>
            <a:r>
              <a:rPr lang="en-US" sz="1400" kern="1200" dirty="0" err="1">
                <a:solidFill>
                  <a:srgbClr val="666666"/>
                </a:solidFill>
                <a:latin typeface="+mn-lt"/>
                <a:sym typeface="Arial"/>
              </a:rPr>
              <a:t>más</a:t>
            </a:r>
            <a:r>
              <a:rPr lang="en-US" sz="1400" kern="1200" dirty="0">
                <a:solidFill>
                  <a:srgbClr val="666666"/>
                </a:solidFill>
                <a:latin typeface="+mn-lt"/>
                <a:sym typeface="Arial"/>
              </a:rPr>
              <a:t> </a:t>
            </a:r>
            <a:r>
              <a:rPr lang="en-US" sz="1400" kern="1200" dirty="0" err="1">
                <a:solidFill>
                  <a:srgbClr val="666666"/>
                </a:solidFill>
                <a:latin typeface="+mn-lt"/>
                <a:sym typeface="Arial"/>
              </a:rPr>
              <a:t>desfavorable</a:t>
            </a:r>
            <a:r>
              <a:rPr lang="en-US" sz="1400" kern="1200" dirty="0">
                <a:solidFill>
                  <a:srgbClr val="666666"/>
                </a:solidFill>
                <a:latin typeface="+mn-lt"/>
                <a:sym typeface="Arial"/>
              </a:rPr>
              <a:t> (p=q=0,5) es de +/- 2,2 .  </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err="1">
                <a:solidFill>
                  <a:srgbClr val="666666"/>
                </a:solidFill>
                <a:latin typeface="+mn-lt"/>
                <a:sym typeface="Arial"/>
              </a:rPr>
              <a:t>Fecha</a:t>
            </a:r>
            <a:r>
              <a:rPr lang="en-US" sz="1400" kern="1200" dirty="0">
                <a:solidFill>
                  <a:srgbClr val="666666"/>
                </a:solidFill>
                <a:latin typeface="+mn-lt"/>
                <a:sym typeface="Arial"/>
              </a:rPr>
              <a:t> de </a:t>
            </a:r>
            <a:r>
              <a:rPr lang="en-US" sz="1400" kern="1200" dirty="0" err="1">
                <a:solidFill>
                  <a:srgbClr val="666666"/>
                </a:solidFill>
                <a:latin typeface="+mn-lt"/>
                <a:sym typeface="Arial"/>
              </a:rPr>
              <a:t>realización</a:t>
            </a:r>
            <a:r>
              <a:rPr lang="en-US" sz="1400" kern="1200" dirty="0">
                <a:solidFill>
                  <a:srgbClr val="666666"/>
                </a:solidFill>
                <a:latin typeface="+mn-lt"/>
                <a:sym typeface="Arial"/>
              </a:rPr>
              <a:t> del </a:t>
            </a:r>
            <a:r>
              <a:rPr lang="en-US" sz="1400" kern="1200" dirty="0" err="1">
                <a:solidFill>
                  <a:srgbClr val="666666"/>
                </a:solidFill>
                <a:latin typeface="+mn-lt"/>
                <a:sym typeface="Arial"/>
              </a:rPr>
              <a:t>trabajo</a:t>
            </a:r>
            <a:r>
              <a:rPr lang="en-US" sz="1400" kern="1200" dirty="0">
                <a:solidFill>
                  <a:srgbClr val="666666"/>
                </a:solidFill>
                <a:latin typeface="+mn-lt"/>
                <a:sym typeface="Arial"/>
              </a:rPr>
              <a:t> de campo:  </a:t>
            </a:r>
            <a:r>
              <a:rPr lang="en-US" sz="1400" kern="1200" dirty="0" err="1">
                <a:solidFill>
                  <a:srgbClr val="666666"/>
                </a:solidFill>
                <a:latin typeface="+mn-lt"/>
                <a:sym typeface="Arial"/>
              </a:rPr>
              <a:t>junio</a:t>
            </a:r>
            <a:r>
              <a:rPr lang="en-US" sz="1400" kern="1200" dirty="0">
                <a:solidFill>
                  <a:srgbClr val="666666"/>
                </a:solidFill>
                <a:latin typeface="+mn-lt"/>
                <a:sym typeface="Arial"/>
              </a:rPr>
              <a:t> de 2026. </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a:solidFill>
                  <a:srgbClr val="666666"/>
                </a:solidFill>
                <a:latin typeface="+mn-lt"/>
                <a:sym typeface="Arial"/>
              </a:rPr>
              <a:t>El </a:t>
            </a:r>
            <a:r>
              <a:rPr lang="en-US" sz="1400" kern="1200" dirty="0" err="1">
                <a:solidFill>
                  <a:srgbClr val="666666"/>
                </a:solidFill>
                <a:latin typeface="+mn-lt"/>
                <a:sym typeface="Arial"/>
              </a:rPr>
              <a:t>trabajo</a:t>
            </a:r>
            <a:r>
              <a:rPr lang="en-US" sz="1400" kern="1200" dirty="0">
                <a:solidFill>
                  <a:srgbClr val="666666"/>
                </a:solidFill>
                <a:latin typeface="+mn-lt"/>
                <a:sym typeface="Arial"/>
              </a:rPr>
              <a:t> de campo ha </a:t>
            </a:r>
            <a:r>
              <a:rPr lang="en-US" sz="1400" kern="1200" dirty="0" err="1">
                <a:solidFill>
                  <a:srgbClr val="666666"/>
                </a:solidFill>
                <a:latin typeface="+mn-lt"/>
                <a:sym typeface="Arial"/>
              </a:rPr>
              <a:t>sido</a:t>
            </a:r>
            <a:r>
              <a:rPr lang="en-US" sz="1400" kern="1200" dirty="0">
                <a:solidFill>
                  <a:srgbClr val="666666"/>
                </a:solidFill>
                <a:latin typeface="+mn-lt"/>
                <a:sym typeface="Arial"/>
              </a:rPr>
              <a:t> </a:t>
            </a:r>
            <a:r>
              <a:rPr lang="en-US" sz="1400" kern="1200" dirty="0" err="1">
                <a:solidFill>
                  <a:srgbClr val="666666"/>
                </a:solidFill>
                <a:latin typeface="+mn-lt"/>
                <a:sym typeface="Arial"/>
              </a:rPr>
              <a:t>coordinado</a:t>
            </a:r>
            <a:r>
              <a:rPr lang="en-US" sz="1400" kern="1200" dirty="0">
                <a:solidFill>
                  <a:srgbClr val="666666"/>
                </a:solidFill>
                <a:latin typeface="+mn-lt"/>
                <a:sym typeface="Arial"/>
              </a:rPr>
              <a:t> y </a:t>
            </a:r>
            <a:r>
              <a:rPr lang="en-US" sz="1400" kern="1200" dirty="0" err="1">
                <a:solidFill>
                  <a:srgbClr val="666666"/>
                </a:solidFill>
                <a:latin typeface="+mn-lt"/>
                <a:sym typeface="Arial"/>
              </a:rPr>
              <a:t>ejecutado</a:t>
            </a:r>
            <a:r>
              <a:rPr lang="en-US" sz="1400" kern="1200" dirty="0">
                <a:solidFill>
                  <a:srgbClr val="666666"/>
                </a:solidFill>
                <a:latin typeface="+mn-lt"/>
                <a:sym typeface="Arial"/>
              </a:rPr>
              <a:t> </a:t>
            </a:r>
            <a:r>
              <a:rPr lang="en-US" sz="1400" kern="1200" dirty="0" err="1">
                <a:solidFill>
                  <a:srgbClr val="666666"/>
                </a:solidFill>
                <a:latin typeface="+mn-lt"/>
                <a:sym typeface="Arial"/>
              </a:rPr>
              <a:t>por</a:t>
            </a:r>
            <a:r>
              <a:rPr lang="en-US" sz="1400" kern="1200" dirty="0">
                <a:solidFill>
                  <a:srgbClr val="666666"/>
                </a:solidFill>
                <a:latin typeface="+mn-lt"/>
                <a:sym typeface="Arial"/>
              </a:rPr>
              <a:t> </a:t>
            </a:r>
            <a:r>
              <a:rPr lang="en-US" sz="1400" kern="1200" dirty="0" err="1">
                <a:solidFill>
                  <a:srgbClr val="666666"/>
                </a:solidFill>
                <a:latin typeface="+mn-lt"/>
                <a:sym typeface="Arial"/>
              </a:rPr>
              <a:t>Imop</a:t>
            </a:r>
            <a:r>
              <a:rPr lang="en-US" sz="1400" kern="1200" dirty="0">
                <a:solidFill>
                  <a:srgbClr val="666666"/>
                </a:solidFill>
                <a:latin typeface="+mn-lt"/>
                <a:sym typeface="Arial"/>
              </a:rPr>
              <a:t> Insights.</a:t>
            </a:r>
            <a:endParaRPr sz="1400" kern="1200" dirty="0">
              <a:solidFill>
                <a:srgbClr val="666666"/>
              </a:solidFill>
              <a:latin typeface="+mn-lt"/>
            </a:endParaRPr>
          </a:p>
          <a:p>
            <a:pPr marL="182563" lvl="1" indent="-174625" algn="just">
              <a:lnSpc>
                <a:spcPts val="1900"/>
              </a:lnSpc>
              <a:spcBef>
                <a:spcPts val="600"/>
              </a:spcBef>
              <a:buClr>
                <a:srgbClr val="2DCCCD"/>
              </a:buClr>
              <a:buSzPct val="130000"/>
              <a:buFont typeface="Wingdings" pitchFamily="2" charset="2"/>
              <a:buChar char="§"/>
              <a:defRPr/>
            </a:pPr>
            <a:r>
              <a:rPr lang="en-US" sz="1400" kern="1200" dirty="0">
                <a:solidFill>
                  <a:srgbClr val="666666"/>
                </a:solidFill>
                <a:latin typeface="+mn-lt"/>
                <a:sym typeface="Arial"/>
              </a:rPr>
              <a:t>El </a:t>
            </a:r>
            <a:r>
              <a:rPr lang="en-US" sz="1400" kern="1200" dirty="0" err="1">
                <a:solidFill>
                  <a:srgbClr val="666666"/>
                </a:solidFill>
                <a:latin typeface="+mn-lt"/>
                <a:sym typeface="Arial"/>
              </a:rPr>
              <a:t>diseño</a:t>
            </a:r>
            <a:r>
              <a:rPr lang="en-US" sz="1400" kern="1200" dirty="0">
                <a:solidFill>
                  <a:srgbClr val="666666"/>
                </a:solidFill>
                <a:latin typeface="+mn-lt"/>
                <a:sym typeface="Arial"/>
              </a:rPr>
              <a:t> del </a:t>
            </a:r>
            <a:r>
              <a:rPr lang="en-US" sz="1400" kern="1200" dirty="0" err="1">
                <a:solidFill>
                  <a:srgbClr val="666666"/>
                </a:solidFill>
                <a:latin typeface="+mn-lt"/>
                <a:sym typeface="Arial"/>
              </a:rPr>
              <a:t>cuestionario</a:t>
            </a:r>
            <a:r>
              <a:rPr lang="en-US" sz="1400" kern="1200" dirty="0">
                <a:solidFill>
                  <a:srgbClr val="666666"/>
                </a:solidFill>
                <a:latin typeface="+mn-lt"/>
                <a:sym typeface="Arial"/>
              </a:rPr>
              <a:t> y </a:t>
            </a:r>
            <a:r>
              <a:rPr lang="en-US" sz="1400" kern="1200" dirty="0" err="1">
                <a:solidFill>
                  <a:srgbClr val="666666"/>
                </a:solidFill>
                <a:latin typeface="+mn-lt"/>
                <a:sym typeface="Arial"/>
              </a:rPr>
              <a:t>el</a:t>
            </a:r>
            <a:r>
              <a:rPr lang="en-US" sz="1400" kern="1200" dirty="0">
                <a:solidFill>
                  <a:srgbClr val="666666"/>
                </a:solidFill>
                <a:latin typeface="+mn-lt"/>
                <a:sym typeface="Arial"/>
              </a:rPr>
              <a:t> </a:t>
            </a:r>
            <a:r>
              <a:rPr lang="en-US" sz="1400" kern="1200" dirty="0" err="1">
                <a:solidFill>
                  <a:srgbClr val="666666"/>
                </a:solidFill>
                <a:latin typeface="+mn-lt"/>
                <a:sym typeface="Arial"/>
              </a:rPr>
              <a:t>análisis</a:t>
            </a:r>
            <a:r>
              <a:rPr lang="en-US" sz="1400" kern="1200" dirty="0">
                <a:solidFill>
                  <a:srgbClr val="666666"/>
                </a:solidFill>
                <a:latin typeface="+mn-lt"/>
                <a:sym typeface="Arial"/>
              </a:rPr>
              <a:t> de </a:t>
            </a:r>
            <a:r>
              <a:rPr lang="en-US" sz="1400" kern="1200" dirty="0" err="1">
                <a:solidFill>
                  <a:srgbClr val="666666"/>
                </a:solidFill>
                <a:latin typeface="+mn-lt"/>
                <a:sym typeface="Arial"/>
              </a:rPr>
              <a:t>los</a:t>
            </a:r>
            <a:r>
              <a:rPr lang="en-US" sz="1400" kern="1200" dirty="0">
                <a:solidFill>
                  <a:srgbClr val="666666"/>
                </a:solidFill>
                <a:latin typeface="+mn-lt"/>
                <a:sym typeface="Arial"/>
              </a:rPr>
              <a:t> </a:t>
            </a:r>
            <a:r>
              <a:rPr lang="en-US" sz="1400" kern="1200" dirty="0" err="1">
                <a:solidFill>
                  <a:srgbClr val="666666"/>
                </a:solidFill>
                <a:latin typeface="+mn-lt"/>
                <a:sym typeface="Arial"/>
              </a:rPr>
              <a:t>datos</a:t>
            </a:r>
            <a:r>
              <a:rPr lang="en-US" sz="1400" kern="1200" dirty="0">
                <a:solidFill>
                  <a:srgbClr val="666666"/>
                </a:solidFill>
                <a:latin typeface="+mn-lt"/>
                <a:sym typeface="Arial"/>
              </a:rPr>
              <a:t> se </a:t>
            </a:r>
            <a:r>
              <a:rPr lang="en-US" sz="1400" kern="1200" dirty="0" err="1">
                <a:solidFill>
                  <a:srgbClr val="666666"/>
                </a:solidFill>
                <a:latin typeface="+mn-lt"/>
                <a:sym typeface="Arial"/>
              </a:rPr>
              <a:t>han</a:t>
            </a:r>
            <a:r>
              <a:rPr lang="en-US" sz="1400" kern="1200" dirty="0">
                <a:solidFill>
                  <a:srgbClr val="666666"/>
                </a:solidFill>
                <a:latin typeface="+mn-lt"/>
                <a:sym typeface="Arial"/>
              </a:rPr>
              <a:t> </a:t>
            </a:r>
            <a:r>
              <a:rPr lang="en-US" sz="1400" kern="1200" dirty="0" err="1">
                <a:solidFill>
                  <a:srgbClr val="666666"/>
                </a:solidFill>
                <a:latin typeface="+mn-lt"/>
                <a:sym typeface="Arial"/>
              </a:rPr>
              <a:t>llevado</a:t>
            </a:r>
            <a:r>
              <a:rPr lang="en-US" sz="1400" kern="1200" dirty="0">
                <a:solidFill>
                  <a:srgbClr val="666666"/>
                </a:solidFill>
                <a:latin typeface="+mn-lt"/>
                <a:sym typeface="Arial"/>
              </a:rPr>
              <a:t> a </a:t>
            </a:r>
            <a:r>
              <a:rPr lang="en-US" sz="1400" kern="1200" dirty="0" err="1">
                <a:solidFill>
                  <a:srgbClr val="666666"/>
                </a:solidFill>
                <a:latin typeface="+mn-lt"/>
                <a:sym typeface="Arial"/>
              </a:rPr>
              <a:t>cabo</a:t>
            </a:r>
            <a:r>
              <a:rPr lang="en-US" sz="1400" kern="1200" dirty="0">
                <a:solidFill>
                  <a:srgbClr val="666666"/>
                </a:solidFill>
                <a:latin typeface="+mn-lt"/>
                <a:sym typeface="Arial"/>
              </a:rPr>
              <a:t> </a:t>
            </a:r>
            <a:r>
              <a:rPr lang="en-US" sz="1400" kern="1200" dirty="0" err="1">
                <a:solidFill>
                  <a:srgbClr val="666666"/>
                </a:solidFill>
                <a:latin typeface="+mn-lt"/>
                <a:sym typeface="Arial"/>
              </a:rPr>
              <a:t>por</a:t>
            </a:r>
            <a:r>
              <a:rPr lang="en-US" sz="1400" kern="1200" dirty="0">
                <a:solidFill>
                  <a:srgbClr val="666666"/>
                </a:solidFill>
                <a:latin typeface="+mn-lt"/>
                <a:sym typeface="Arial"/>
              </a:rPr>
              <a:t> </a:t>
            </a:r>
            <a:r>
              <a:rPr lang="en-US" sz="1400" kern="1200" dirty="0" err="1">
                <a:solidFill>
                  <a:srgbClr val="666666"/>
                </a:solidFill>
                <a:latin typeface="+mn-lt"/>
                <a:sym typeface="Arial"/>
              </a:rPr>
              <a:t>el</a:t>
            </a:r>
            <a:r>
              <a:rPr lang="en-US" sz="1400" kern="1200" dirty="0">
                <a:solidFill>
                  <a:srgbClr val="666666"/>
                </a:solidFill>
                <a:latin typeface="+mn-lt"/>
                <a:sym typeface="Arial"/>
              </a:rPr>
              <a:t> Departamento de </a:t>
            </a:r>
            <a:r>
              <a:rPr lang="en-US" sz="1400" kern="1200" dirty="0" err="1">
                <a:solidFill>
                  <a:srgbClr val="666666"/>
                </a:solidFill>
                <a:latin typeface="+mn-lt"/>
                <a:sym typeface="Arial"/>
              </a:rPr>
              <a:t>Estudios</a:t>
            </a:r>
            <a:r>
              <a:rPr lang="en-US" sz="1400" kern="1200" dirty="0">
                <a:solidFill>
                  <a:srgbClr val="666666"/>
                </a:solidFill>
                <a:latin typeface="+mn-lt"/>
                <a:sym typeface="Arial"/>
              </a:rPr>
              <a:t> </a:t>
            </a:r>
            <a:r>
              <a:rPr lang="en-US" sz="1400" kern="1200" dirty="0" err="1">
                <a:solidFill>
                  <a:srgbClr val="666666"/>
                </a:solidFill>
                <a:latin typeface="+mn-lt"/>
                <a:sym typeface="Arial"/>
              </a:rPr>
              <a:t>Sociales</a:t>
            </a:r>
            <a:r>
              <a:rPr lang="en-US" sz="1400" kern="1200" dirty="0">
                <a:solidFill>
                  <a:srgbClr val="666666"/>
                </a:solidFill>
                <a:latin typeface="+mn-lt"/>
                <a:sym typeface="Arial"/>
              </a:rPr>
              <a:t> y </a:t>
            </a:r>
            <a:r>
              <a:rPr lang="en-US" sz="1400" kern="1200" dirty="0" err="1">
                <a:solidFill>
                  <a:srgbClr val="666666"/>
                </a:solidFill>
                <a:latin typeface="+mn-lt"/>
                <a:sym typeface="Arial"/>
              </a:rPr>
              <a:t>Opinión</a:t>
            </a:r>
            <a:r>
              <a:rPr lang="en-US" sz="1400" kern="1200" dirty="0">
                <a:solidFill>
                  <a:srgbClr val="666666"/>
                </a:solidFill>
                <a:latin typeface="+mn-lt"/>
                <a:sym typeface="Arial"/>
              </a:rPr>
              <a:t> Pública de la Fundación BBVA.  </a:t>
            </a:r>
            <a:endParaRPr sz="1400" kern="1200" dirty="0">
              <a:solidFill>
                <a:srgbClr val="666666"/>
              </a:solidFill>
              <a:latin typeface="+mn-lt"/>
            </a:endParaRPr>
          </a:p>
        </p:txBody>
      </p:sp>
      <p:sp>
        <p:nvSpPr>
          <p:cNvPr id="2" name="object 2">
            <a:extLst>
              <a:ext uri="{FF2B5EF4-FFF2-40B4-BE49-F238E27FC236}">
                <a16:creationId xmlns:a16="http://schemas.microsoft.com/office/drawing/2014/main" id="{9BA17F4B-04E7-C424-6621-E9B77D359C54}"/>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21</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02AD-CD94-878C-662F-A55679168ECB}"/>
            </a:ext>
          </a:extLst>
        </p:cNvPr>
        <p:cNvGrpSpPr/>
        <p:nvPr/>
      </p:nvGrpSpPr>
      <p:grpSpPr>
        <a:xfrm>
          <a:off x="0" y="0"/>
          <a:ext cx="0" cy="0"/>
          <a:chOff x="0" y="0"/>
          <a:chExt cx="0" cy="0"/>
        </a:xfrm>
      </p:grpSpPr>
      <p:graphicFrame>
        <p:nvGraphicFramePr>
          <p:cNvPr id="5" name="Google Shape;195;p5">
            <a:extLst>
              <a:ext uri="{FF2B5EF4-FFF2-40B4-BE49-F238E27FC236}">
                <a16:creationId xmlns:a16="http://schemas.microsoft.com/office/drawing/2014/main" id="{1AF4D315-BA59-FEA8-2F76-8815DF45EACD}"/>
              </a:ext>
            </a:extLst>
          </p:cNvPr>
          <p:cNvGraphicFramePr/>
          <p:nvPr>
            <p:extLst>
              <p:ext uri="{D42A27DB-BD31-4B8C-83A1-F6EECF244321}">
                <p14:modId xmlns:p14="http://schemas.microsoft.com/office/powerpoint/2010/main" val="1851380697"/>
              </p:ext>
            </p:extLst>
          </p:nvPr>
        </p:nvGraphicFramePr>
        <p:xfrm>
          <a:off x="4926673" y="1862167"/>
          <a:ext cx="5572792" cy="3557509"/>
        </p:xfrm>
        <a:graphic>
          <a:graphicData uri="http://schemas.openxmlformats.org/drawingml/2006/chart">
            <c:chart xmlns:c="http://schemas.openxmlformats.org/drawingml/2006/chart" xmlns:r="http://schemas.openxmlformats.org/officeDocument/2006/relationships" r:id="rId3"/>
          </a:graphicData>
        </a:graphic>
      </p:graphicFrame>
      <p:sp>
        <p:nvSpPr>
          <p:cNvPr id="2" name="Título 1">
            <a:extLst>
              <a:ext uri="{FF2B5EF4-FFF2-40B4-BE49-F238E27FC236}">
                <a16:creationId xmlns:a16="http://schemas.microsoft.com/office/drawing/2014/main" id="{6B02FAA9-8F62-5066-7DDC-8CDE2E652237}"/>
              </a:ext>
            </a:extLst>
          </p:cNvPr>
          <p:cNvSpPr>
            <a:spLocks noGrp="1"/>
          </p:cNvSpPr>
          <p:nvPr>
            <p:ph type="title"/>
          </p:nvPr>
        </p:nvSpPr>
        <p:spPr/>
        <p:txBody>
          <a:bodyPr/>
          <a:lstStyle/>
          <a:p>
            <a:r>
              <a:rPr lang="es-ES" sz="1800" dirty="0">
                <a:solidFill>
                  <a:srgbClr val="004481"/>
                </a:solidFill>
              </a:rPr>
              <a:t>Interés e información</a:t>
            </a:r>
            <a:endParaRPr lang="es-ES" sz="1600" dirty="0">
              <a:solidFill>
                <a:srgbClr val="004481"/>
              </a:solidFill>
            </a:endParaRPr>
          </a:p>
        </p:txBody>
      </p:sp>
      <p:sp>
        <p:nvSpPr>
          <p:cNvPr id="12" name="3 CuadroTexto">
            <a:extLst>
              <a:ext uri="{FF2B5EF4-FFF2-40B4-BE49-F238E27FC236}">
                <a16:creationId xmlns:a16="http://schemas.microsoft.com/office/drawing/2014/main" id="{41A17673-098A-CDDA-3780-5E8F42F6A464}"/>
              </a:ext>
            </a:extLst>
          </p:cNvPr>
          <p:cNvSpPr txBox="1"/>
          <p:nvPr/>
        </p:nvSpPr>
        <p:spPr>
          <a:xfrm>
            <a:off x="476643" y="697681"/>
            <a:ext cx="8481924" cy="599203"/>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algn="just">
              <a:spcBef>
                <a:spcPts val="600"/>
              </a:spcBef>
              <a:defRPr/>
            </a:pPr>
            <a:r>
              <a:rPr lang="es-ES" sz="1200" dirty="0">
                <a:solidFill>
                  <a:srgbClr val="666666"/>
                </a:solidFill>
                <a:sym typeface="Calibri"/>
              </a:rPr>
              <a:t>El interés por los temas relacionados con la naturaleza es muy elevado entre la sociedad española. Una amplia mayoría muestra también interés por la ciencia. Además, en ambos temas se aprecia una brecha entre el interés que despiertan y la percepción de estar informado sobre ellos.</a:t>
            </a:r>
            <a:endParaRPr lang="es-ES" sz="1200" dirty="0">
              <a:solidFill>
                <a:srgbClr val="666666"/>
              </a:solidFill>
            </a:endParaRPr>
          </a:p>
        </p:txBody>
      </p:sp>
      <p:sp>
        <p:nvSpPr>
          <p:cNvPr id="15" name="object 2">
            <a:extLst>
              <a:ext uri="{FF2B5EF4-FFF2-40B4-BE49-F238E27FC236}">
                <a16:creationId xmlns:a16="http://schemas.microsoft.com/office/drawing/2014/main" id="{EAEF9877-E81B-3059-03C1-C6F005A54FC8}"/>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3</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graphicFrame>
        <p:nvGraphicFramePr>
          <p:cNvPr id="11" name="Google Shape;195;p5">
            <a:extLst>
              <a:ext uri="{FF2B5EF4-FFF2-40B4-BE49-F238E27FC236}">
                <a16:creationId xmlns:a16="http://schemas.microsoft.com/office/drawing/2014/main" id="{5FE16D1B-A37A-49B8-7EAE-97E88ED79879}"/>
              </a:ext>
            </a:extLst>
          </p:cNvPr>
          <p:cNvGraphicFramePr/>
          <p:nvPr>
            <p:extLst>
              <p:ext uri="{D42A27DB-BD31-4B8C-83A1-F6EECF244321}">
                <p14:modId xmlns:p14="http://schemas.microsoft.com/office/powerpoint/2010/main" val="2531432487"/>
              </p:ext>
            </p:extLst>
          </p:nvPr>
        </p:nvGraphicFramePr>
        <p:xfrm>
          <a:off x="661679" y="1939058"/>
          <a:ext cx="6046104" cy="3453922"/>
        </p:xfrm>
        <a:graphic>
          <a:graphicData uri="http://schemas.openxmlformats.org/drawingml/2006/chart">
            <c:chart xmlns:c="http://schemas.openxmlformats.org/drawingml/2006/chart" xmlns:r="http://schemas.openxmlformats.org/officeDocument/2006/relationships" r:id="rId4"/>
          </a:graphicData>
        </a:graphic>
      </p:graphicFrame>
      <p:sp>
        <p:nvSpPr>
          <p:cNvPr id="14" name="Google Shape;53;p3">
            <a:extLst>
              <a:ext uri="{FF2B5EF4-FFF2-40B4-BE49-F238E27FC236}">
                <a16:creationId xmlns:a16="http://schemas.microsoft.com/office/drawing/2014/main" id="{21663E87-D262-EC1A-84B7-CDA5128F2FE2}"/>
              </a:ext>
            </a:extLst>
          </p:cNvPr>
          <p:cNvSpPr txBox="1"/>
          <p:nvPr/>
        </p:nvSpPr>
        <p:spPr>
          <a:xfrm>
            <a:off x="924395" y="1587080"/>
            <a:ext cx="3438602" cy="599267"/>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ES_tradnl" dirty="0">
                <a:solidFill>
                  <a:srgbClr val="004481"/>
                </a:solidFill>
              </a:rPr>
              <a:t>¿Cuál es su grado de INTERÉS por los siguientes temas?</a:t>
            </a:r>
          </a:p>
          <a:p>
            <a:r>
              <a:rPr lang="es-ES_tradnl" sz="900" dirty="0">
                <a:solidFill>
                  <a:srgbClr val="004481"/>
                </a:solidFill>
              </a:rPr>
              <a:t>Distribución y media en una escala de 0 a 10, en la que 0 significa que “no le interesa nada” y 10 que “le interesa muchísimo”. </a:t>
            </a:r>
            <a:endParaRPr sz="900" dirty="0">
              <a:solidFill>
                <a:srgbClr val="004481"/>
              </a:solidFill>
            </a:endParaRPr>
          </a:p>
        </p:txBody>
      </p:sp>
      <p:sp>
        <p:nvSpPr>
          <p:cNvPr id="3" name="CuadroTexto 2">
            <a:extLst>
              <a:ext uri="{FF2B5EF4-FFF2-40B4-BE49-F238E27FC236}">
                <a16:creationId xmlns:a16="http://schemas.microsoft.com/office/drawing/2014/main" id="{56B4623D-2595-4C76-F5F5-65430EA5106E}"/>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6" name="CuadroTexto 5">
            <a:extLst>
              <a:ext uri="{FF2B5EF4-FFF2-40B4-BE49-F238E27FC236}">
                <a16:creationId xmlns:a16="http://schemas.microsoft.com/office/drawing/2014/main" id="{87E15139-A31A-632E-A6BA-7175CE8A9F85}"/>
              </a:ext>
            </a:extLst>
          </p:cNvPr>
          <p:cNvSpPr txBox="1"/>
          <p:nvPr/>
        </p:nvSpPr>
        <p:spPr>
          <a:xfrm>
            <a:off x="165134" y="2093716"/>
            <a:ext cx="626529" cy="369332"/>
          </a:xfrm>
          <a:prstGeom prst="rect">
            <a:avLst/>
          </a:prstGeom>
          <a:solidFill>
            <a:schemeClr val="bg1">
              <a:lumMod val="85000"/>
            </a:schemeClr>
          </a:solidFill>
          <a:ln>
            <a:noFill/>
          </a:ln>
        </p:spPr>
        <p:txBody>
          <a:bodyPr wrap="square">
            <a:spAutoFit/>
          </a:bodyPr>
          <a:lstStyle/>
          <a:p>
            <a:pPr algn="ctr"/>
            <a:r>
              <a:rPr lang="es-AR" sz="900" b="1" dirty="0">
                <a:solidFill>
                  <a:srgbClr val="666666"/>
                </a:solidFill>
                <a:latin typeface="+mn-lt"/>
                <a:ea typeface="+mn-ea"/>
              </a:rPr>
              <a:t>Valor medio</a:t>
            </a:r>
          </a:p>
        </p:txBody>
      </p:sp>
      <p:sp>
        <p:nvSpPr>
          <p:cNvPr id="9" name="Google Shape;53;p3">
            <a:extLst>
              <a:ext uri="{FF2B5EF4-FFF2-40B4-BE49-F238E27FC236}">
                <a16:creationId xmlns:a16="http://schemas.microsoft.com/office/drawing/2014/main" id="{B96CB34B-0181-E48F-BD95-3BC261B6AE26}"/>
              </a:ext>
            </a:extLst>
          </p:cNvPr>
          <p:cNvSpPr txBox="1"/>
          <p:nvPr/>
        </p:nvSpPr>
        <p:spPr>
          <a:xfrm>
            <a:off x="5254991" y="1600586"/>
            <a:ext cx="3438602" cy="599267"/>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ES_tradnl" dirty="0">
                <a:solidFill>
                  <a:srgbClr val="004481"/>
                </a:solidFill>
              </a:rPr>
              <a:t>Ahora quisiera que me dijera hasta qué punto se considera usted INFORMADO acerca de estos mismos temas </a:t>
            </a:r>
          </a:p>
          <a:p>
            <a:r>
              <a:rPr lang="es-ES_tradnl" sz="900" dirty="0">
                <a:solidFill>
                  <a:srgbClr val="004481"/>
                </a:solidFill>
              </a:rPr>
              <a:t>Distribución y media en una escala de 0 a 10, en la que 0 significa que “se considera nada informado” y 10 que “se considera muy informado”. </a:t>
            </a:r>
            <a:endParaRPr sz="900" dirty="0">
              <a:solidFill>
                <a:srgbClr val="004481"/>
              </a:solidFill>
            </a:endParaRPr>
          </a:p>
        </p:txBody>
      </p:sp>
      <p:sp>
        <p:nvSpPr>
          <p:cNvPr id="10" name="CuadroTexto 9">
            <a:extLst>
              <a:ext uri="{FF2B5EF4-FFF2-40B4-BE49-F238E27FC236}">
                <a16:creationId xmlns:a16="http://schemas.microsoft.com/office/drawing/2014/main" id="{D5D98287-997D-78A2-5082-AA901CFC205D}"/>
              </a:ext>
            </a:extLst>
          </p:cNvPr>
          <p:cNvSpPr txBox="1"/>
          <p:nvPr/>
        </p:nvSpPr>
        <p:spPr>
          <a:xfrm>
            <a:off x="1543676" y="2252880"/>
            <a:ext cx="362289" cy="230832"/>
          </a:xfrm>
          <a:prstGeom prst="rect">
            <a:avLst/>
          </a:prstGeom>
          <a:solidFill>
            <a:schemeClr val="bg1">
              <a:lumMod val="85000"/>
            </a:schemeClr>
          </a:solidFill>
          <a:ln>
            <a:noFill/>
          </a:ln>
        </p:spPr>
        <p:txBody>
          <a:bodyPr wrap="square">
            <a:spAutoFit/>
          </a:bodyPr>
          <a:lstStyle/>
          <a:p>
            <a:pPr algn="ctr"/>
            <a:r>
              <a:rPr lang="es-AR" sz="900" b="1" dirty="0">
                <a:solidFill>
                  <a:srgbClr val="666666"/>
                </a:solidFill>
                <a:latin typeface="+mn-lt"/>
                <a:ea typeface="+mn-ea"/>
              </a:rPr>
              <a:t>7,6</a:t>
            </a:r>
          </a:p>
        </p:txBody>
      </p:sp>
      <p:sp>
        <p:nvSpPr>
          <p:cNvPr id="13" name="CuadroTexto 12">
            <a:extLst>
              <a:ext uri="{FF2B5EF4-FFF2-40B4-BE49-F238E27FC236}">
                <a16:creationId xmlns:a16="http://schemas.microsoft.com/office/drawing/2014/main" id="{A41D6E94-968E-21FA-9B65-4EF650B7CC3A}"/>
              </a:ext>
            </a:extLst>
          </p:cNvPr>
          <p:cNvSpPr txBox="1"/>
          <p:nvPr/>
        </p:nvSpPr>
        <p:spPr>
          <a:xfrm>
            <a:off x="2905589" y="2255152"/>
            <a:ext cx="362289" cy="230832"/>
          </a:xfrm>
          <a:prstGeom prst="rect">
            <a:avLst/>
          </a:prstGeom>
          <a:solidFill>
            <a:schemeClr val="bg1">
              <a:lumMod val="85000"/>
            </a:schemeClr>
          </a:solidFill>
          <a:ln>
            <a:noFill/>
          </a:ln>
        </p:spPr>
        <p:txBody>
          <a:bodyPr wrap="square">
            <a:spAutoFit/>
          </a:bodyPr>
          <a:lstStyle/>
          <a:p>
            <a:pPr algn="ctr"/>
            <a:r>
              <a:rPr lang="es-AR" sz="900" b="1" dirty="0">
                <a:solidFill>
                  <a:srgbClr val="666666"/>
                </a:solidFill>
                <a:latin typeface="+mn-lt"/>
                <a:ea typeface="+mn-ea"/>
              </a:rPr>
              <a:t>7,1</a:t>
            </a:r>
          </a:p>
        </p:txBody>
      </p:sp>
      <p:sp>
        <p:nvSpPr>
          <p:cNvPr id="17" name="CuadroTexto 16">
            <a:extLst>
              <a:ext uri="{FF2B5EF4-FFF2-40B4-BE49-F238E27FC236}">
                <a16:creationId xmlns:a16="http://schemas.microsoft.com/office/drawing/2014/main" id="{3D4822FC-BDB2-090B-65F7-3DB91949FA54}"/>
              </a:ext>
            </a:extLst>
          </p:cNvPr>
          <p:cNvSpPr txBox="1"/>
          <p:nvPr/>
        </p:nvSpPr>
        <p:spPr>
          <a:xfrm>
            <a:off x="5763933" y="2251770"/>
            <a:ext cx="362289" cy="230832"/>
          </a:xfrm>
          <a:prstGeom prst="rect">
            <a:avLst/>
          </a:prstGeom>
          <a:solidFill>
            <a:schemeClr val="bg1">
              <a:lumMod val="85000"/>
            </a:schemeClr>
          </a:solidFill>
          <a:ln>
            <a:noFill/>
          </a:ln>
        </p:spPr>
        <p:txBody>
          <a:bodyPr wrap="square">
            <a:spAutoFit/>
          </a:bodyPr>
          <a:lstStyle/>
          <a:p>
            <a:pPr algn="ctr"/>
            <a:r>
              <a:rPr lang="es-AR" sz="900" b="1" dirty="0">
                <a:solidFill>
                  <a:srgbClr val="666666"/>
                </a:solidFill>
                <a:latin typeface="+mn-lt"/>
                <a:ea typeface="+mn-ea"/>
              </a:rPr>
              <a:t>6,4</a:t>
            </a:r>
          </a:p>
        </p:txBody>
      </p:sp>
      <p:sp>
        <p:nvSpPr>
          <p:cNvPr id="18" name="CuadroTexto 17">
            <a:extLst>
              <a:ext uri="{FF2B5EF4-FFF2-40B4-BE49-F238E27FC236}">
                <a16:creationId xmlns:a16="http://schemas.microsoft.com/office/drawing/2014/main" id="{627B6BF1-272F-5C39-882C-5C1E95C41607}"/>
              </a:ext>
            </a:extLst>
          </p:cNvPr>
          <p:cNvSpPr txBox="1"/>
          <p:nvPr/>
        </p:nvSpPr>
        <p:spPr>
          <a:xfrm>
            <a:off x="7182822" y="2254042"/>
            <a:ext cx="362289" cy="230832"/>
          </a:xfrm>
          <a:prstGeom prst="rect">
            <a:avLst/>
          </a:prstGeom>
          <a:solidFill>
            <a:schemeClr val="bg1">
              <a:lumMod val="85000"/>
            </a:schemeClr>
          </a:solidFill>
          <a:ln>
            <a:noFill/>
          </a:ln>
        </p:spPr>
        <p:txBody>
          <a:bodyPr wrap="square">
            <a:spAutoFit/>
          </a:bodyPr>
          <a:lstStyle/>
          <a:p>
            <a:pPr algn="ctr"/>
            <a:r>
              <a:rPr lang="es-AR" sz="900" b="1" dirty="0">
                <a:solidFill>
                  <a:srgbClr val="666666"/>
                </a:solidFill>
                <a:latin typeface="+mn-lt"/>
                <a:ea typeface="+mn-ea"/>
              </a:rPr>
              <a:t>5,9</a:t>
            </a:r>
          </a:p>
        </p:txBody>
      </p:sp>
    </p:spTree>
    <p:extLst>
      <p:ext uri="{BB962C8B-B14F-4D97-AF65-F5344CB8AC3E}">
        <p14:creationId xmlns:p14="http://schemas.microsoft.com/office/powerpoint/2010/main" val="1551243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AA7520-98BE-F190-08EE-CBC9357B2687}"/>
              </a:ext>
            </a:extLst>
          </p:cNvPr>
          <p:cNvSpPr>
            <a:spLocks noGrp="1"/>
          </p:cNvSpPr>
          <p:nvPr>
            <p:ph type="title"/>
          </p:nvPr>
        </p:nvSpPr>
        <p:spPr>
          <a:xfrm>
            <a:off x="473010" y="406726"/>
            <a:ext cx="7888670" cy="342000"/>
          </a:xfrm>
        </p:spPr>
        <p:txBody>
          <a:bodyPr/>
          <a:lstStyle/>
          <a:p>
            <a:r>
              <a:rPr lang="es-ES" sz="1800" dirty="0">
                <a:solidFill>
                  <a:srgbClr val="004481"/>
                </a:solidFill>
              </a:rPr>
              <a:t>Seguimiento de la información sobre naturaleza en diferentes canales</a:t>
            </a:r>
            <a:endParaRPr lang="es-ES" sz="1600" dirty="0">
              <a:solidFill>
                <a:srgbClr val="004481"/>
              </a:solidFill>
            </a:endParaRPr>
          </a:p>
        </p:txBody>
      </p:sp>
      <p:sp>
        <p:nvSpPr>
          <p:cNvPr id="12" name="3 CuadroTexto">
            <a:extLst>
              <a:ext uri="{FF2B5EF4-FFF2-40B4-BE49-F238E27FC236}">
                <a16:creationId xmlns:a16="http://schemas.microsoft.com/office/drawing/2014/main" id="{BB6BB382-ABE4-954C-958F-F2C01E0141B6}"/>
              </a:ext>
            </a:extLst>
          </p:cNvPr>
          <p:cNvSpPr txBox="1"/>
          <p:nvPr/>
        </p:nvSpPr>
        <p:spPr>
          <a:xfrm>
            <a:off x="476643" y="707274"/>
            <a:ext cx="8481924" cy="676211"/>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algn="just">
              <a:spcBef>
                <a:spcPts val="600"/>
              </a:spcBef>
              <a:defRPr/>
            </a:pPr>
            <a:r>
              <a:rPr lang="es-MX" sz="1200" dirty="0">
                <a:solidFill>
                  <a:srgbClr val="666666"/>
                </a:solidFill>
                <a:sym typeface="Calibri"/>
              </a:rPr>
              <a:t>El alto interés declarado por los temas de naturaleza se corresponde con la práctica habitual de ver vídeos y documentales sobre estos temas, buscar información en Internet y, en menor proporción, leer noticias en los periódicos sobre dichos contenidos. </a:t>
            </a:r>
            <a:endParaRPr lang="es-MX" sz="1200" dirty="0">
              <a:solidFill>
                <a:srgbClr val="666666"/>
              </a:solidFill>
            </a:endParaRPr>
          </a:p>
          <a:p>
            <a:pPr algn="just">
              <a:spcBef>
                <a:spcPts val="600"/>
              </a:spcBef>
              <a:defRPr/>
            </a:pPr>
            <a:endParaRPr lang="es-AR" sz="1200" dirty="0">
              <a:solidFill>
                <a:srgbClr val="666666"/>
              </a:solidFill>
            </a:endParaRPr>
          </a:p>
        </p:txBody>
      </p:sp>
      <p:sp>
        <p:nvSpPr>
          <p:cNvPr id="15" name="object 2">
            <a:extLst>
              <a:ext uri="{FF2B5EF4-FFF2-40B4-BE49-F238E27FC236}">
                <a16:creationId xmlns:a16="http://schemas.microsoft.com/office/drawing/2014/main" id="{9A828A5C-E06A-DD4F-A8AD-3EB39A088BFA}"/>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4</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graphicFrame>
        <p:nvGraphicFramePr>
          <p:cNvPr id="3" name="4 Objeto">
            <a:extLst>
              <a:ext uri="{FF2B5EF4-FFF2-40B4-BE49-F238E27FC236}">
                <a16:creationId xmlns:a16="http://schemas.microsoft.com/office/drawing/2014/main" id="{EF9D57D9-481F-BBEF-FFD2-E894054C4158}"/>
              </a:ext>
            </a:extLst>
          </p:cNvPr>
          <p:cNvGraphicFramePr>
            <a:graphicFrameLocks/>
          </p:cNvGraphicFramePr>
          <p:nvPr/>
        </p:nvGraphicFramePr>
        <p:xfrm>
          <a:off x="324555" y="1854976"/>
          <a:ext cx="8722850" cy="3222869"/>
        </p:xfrm>
        <a:graphic>
          <a:graphicData uri="http://schemas.openxmlformats.org/drawingml/2006/chart">
            <c:chart xmlns:c="http://schemas.openxmlformats.org/drawingml/2006/chart" xmlns:r="http://schemas.openxmlformats.org/officeDocument/2006/relationships" r:id="rId2"/>
          </a:graphicData>
        </a:graphic>
      </p:graphicFrame>
      <p:sp>
        <p:nvSpPr>
          <p:cNvPr id="6" name="Google Shape;53;p3">
            <a:extLst>
              <a:ext uri="{FF2B5EF4-FFF2-40B4-BE49-F238E27FC236}">
                <a16:creationId xmlns:a16="http://schemas.microsoft.com/office/drawing/2014/main" id="{829088DC-C0EF-1E2E-E1F9-5028C10565C1}"/>
              </a:ext>
            </a:extLst>
          </p:cNvPr>
          <p:cNvSpPr txBox="1"/>
          <p:nvPr/>
        </p:nvSpPr>
        <p:spPr>
          <a:xfrm>
            <a:off x="2403576" y="1607525"/>
            <a:ext cx="5188484" cy="52102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AR" dirty="0">
                <a:solidFill>
                  <a:srgbClr val="004481"/>
                </a:solidFill>
              </a:rPr>
              <a:t>¿Acostumbra usted a…? Porcentaje que responde afirmativamente</a:t>
            </a:r>
            <a:endParaRPr lang="es-AR" sz="1000" u="sng" dirty="0">
              <a:solidFill>
                <a:srgbClr val="004481"/>
              </a:solidFill>
            </a:endParaRPr>
          </a:p>
        </p:txBody>
      </p:sp>
      <p:sp>
        <p:nvSpPr>
          <p:cNvPr id="4" name="CuadroTexto 3">
            <a:extLst>
              <a:ext uri="{FF2B5EF4-FFF2-40B4-BE49-F238E27FC236}">
                <a16:creationId xmlns:a16="http://schemas.microsoft.com/office/drawing/2014/main" id="{8E04728E-BCC6-0D22-244A-17EFA76F3BFC}"/>
              </a:ext>
            </a:extLst>
          </p:cNvPr>
          <p:cNvSpPr txBox="1"/>
          <p:nvPr/>
        </p:nvSpPr>
        <p:spPr>
          <a:xfrm>
            <a:off x="7543725" y="496242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Tree>
    <p:extLst>
      <p:ext uri="{BB962C8B-B14F-4D97-AF65-F5344CB8AC3E}">
        <p14:creationId xmlns:p14="http://schemas.microsoft.com/office/powerpoint/2010/main" val="377587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195;p5">
            <a:extLst>
              <a:ext uri="{FF2B5EF4-FFF2-40B4-BE49-F238E27FC236}">
                <a16:creationId xmlns:a16="http://schemas.microsoft.com/office/drawing/2014/main" id="{3ACBCDF0-6AC0-9AB4-603B-377B5A5FA8AC}"/>
              </a:ext>
            </a:extLst>
          </p:cNvPr>
          <p:cNvGraphicFramePr/>
          <p:nvPr>
            <p:extLst>
              <p:ext uri="{D42A27DB-BD31-4B8C-83A1-F6EECF244321}">
                <p14:modId xmlns:p14="http://schemas.microsoft.com/office/powerpoint/2010/main" val="2188362654"/>
              </p:ext>
            </p:extLst>
          </p:nvPr>
        </p:nvGraphicFramePr>
        <p:xfrm>
          <a:off x="5597827" y="1735910"/>
          <a:ext cx="2000427" cy="36299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oogle Shape;195;p5">
            <a:extLst>
              <a:ext uri="{FF2B5EF4-FFF2-40B4-BE49-F238E27FC236}">
                <a16:creationId xmlns:a16="http://schemas.microsoft.com/office/drawing/2014/main" id="{F7C79A2E-42DF-7446-A88A-C53DECD2C98E}"/>
              </a:ext>
            </a:extLst>
          </p:cNvPr>
          <p:cNvGraphicFramePr/>
          <p:nvPr>
            <p:extLst>
              <p:ext uri="{D42A27DB-BD31-4B8C-83A1-F6EECF244321}">
                <p14:modId xmlns:p14="http://schemas.microsoft.com/office/powerpoint/2010/main" val="3897936487"/>
              </p:ext>
            </p:extLst>
          </p:nvPr>
        </p:nvGraphicFramePr>
        <p:xfrm>
          <a:off x="997904" y="1658650"/>
          <a:ext cx="6407310" cy="3510089"/>
        </p:xfrm>
        <a:graphic>
          <a:graphicData uri="http://schemas.openxmlformats.org/drawingml/2006/chart">
            <c:chart xmlns:c="http://schemas.openxmlformats.org/drawingml/2006/chart" xmlns:r="http://schemas.openxmlformats.org/officeDocument/2006/relationships" r:id="rId3"/>
          </a:graphicData>
        </a:graphic>
      </p:graphicFrame>
      <p:sp>
        <p:nvSpPr>
          <p:cNvPr id="12" name="Google Shape;53;p3">
            <a:extLst>
              <a:ext uri="{FF2B5EF4-FFF2-40B4-BE49-F238E27FC236}">
                <a16:creationId xmlns:a16="http://schemas.microsoft.com/office/drawing/2014/main" id="{0320567D-EDC8-1A4F-B29E-FD94F972F404}"/>
              </a:ext>
            </a:extLst>
          </p:cNvPr>
          <p:cNvSpPr txBox="1"/>
          <p:nvPr/>
        </p:nvSpPr>
        <p:spPr>
          <a:xfrm>
            <a:off x="769897" y="1439043"/>
            <a:ext cx="7023179"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AR" dirty="0">
                <a:solidFill>
                  <a:srgbClr val="004481"/>
                </a:solidFill>
              </a:rPr>
              <a:t>¿Cuál es su grado de acuerdo o desacuerdo con cada una de las siguientes frases? </a:t>
            </a:r>
            <a:r>
              <a:rPr lang="es-AR" sz="900" dirty="0">
                <a:solidFill>
                  <a:srgbClr val="004481"/>
                </a:solidFill>
                <a:latin typeface="BBVABentonSans" pitchFamily="2" charset="77"/>
              </a:rPr>
              <a:t>Distribución y media en una escala de 0 a 10, en la que 0 significa “completamente en desacuerdo” y 10 “completamente de acuerdo”</a:t>
            </a:r>
            <a:endParaRPr dirty="0">
              <a:solidFill>
                <a:srgbClr val="004481"/>
              </a:solidFill>
            </a:endParaRPr>
          </a:p>
        </p:txBody>
      </p:sp>
      <p:sp>
        <p:nvSpPr>
          <p:cNvPr id="10" name="Título 1">
            <a:extLst>
              <a:ext uri="{FF2B5EF4-FFF2-40B4-BE49-F238E27FC236}">
                <a16:creationId xmlns:a16="http://schemas.microsoft.com/office/drawing/2014/main" id="{FB7935E1-A0B2-6B41-BE1D-97D1EA76D4C2}"/>
              </a:ext>
            </a:extLst>
          </p:cNvPr>
          <p:cNvSpPr>
            <a:spLocks noGrp="1"/>
          </p:cNvSpPr>
          <p:nvPr>
            <p:ph type="title"/>
          </p:nvPr>
        </p:nvSpPr>
        <p:spPr>
          <a:xfrm>
            <a:off x="495429" y="472718"/>
            <a:ext cx="8055923" cy="342000"/>
          </a:xfrm>
        </p:spPr>
        <p:txBody>
          <a:bodyPr/>
          <a:lstStyle/>
          <a:p>
            <a:r>
              <a:rPr lang="es-ES" sz="1800" dirty="0">
                <a:solidFill>
                  <a:srgbClr val="004481"/>
                </a:solidFill>
              </a:rPr>
              <a:t>Visión sobre la naturaleza: belleza, equilibrio e inspiración de tranquilidad</a:t>
            </a:r>
          </a:p>
        </p:txBody>
      </p:sp>
      <p:sp>
        <p:nvSpPr>
          <p:cNvPr id="13" name="3 CuadroTexto">
            <a:extLst>
              <a:ext uri="{FF2B5EF4-FFF2-40B4-BE49-F238E27FC236}">
                <a16:creationId xmlns:a16="http://schemas.microsoft.com/office/drawing/2014/main" id="{C54DFFBF-018F-C64C-9E66-A50C41C26674}"/>
              </a:ext>
            </a:extLst>
          </p:cNvPr>
          <p:cNvSpPr txBox="1"/>
          <p:nvPr/>
        </p:nvSpPr>
        <p:spPr>
          <a:xfrm>
            <a:off x="492125" y="784708"/>
            <a:ext cx="8401050" cy="604909"/>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lvl="1" indent="0" algn="just">
              <a:lnSpc>
                <a:spcPts val="1600"/>
              </a:lnSpc>
              <a:spcBef>
                <a:spcPts val="600"/>
              </a:spcBef>
              <a:spcAft>
                <a:spcPts val="600"/>
              </a:spcAft>
              <a:buClr>
                <a:srgbClr val="00AAB4"/>
              </a:buClr>
              <a:buSzPct val="130000"/>
              <a:defRPr/>
            </a:pPr>
            <a:r>
              <a:rPr kumimoji="0" lang="es-ES_tradnl" sz="1200" b="0" i="0" u="none" strike="noStrike" kern="1200" cap="none" spc="0" normalizeH="0" baseline="0" noProof="0" dirty="0">
                <a:ln>
                  <a:noFill/>
                </a:ln>
                <a:solidFill>
                  <a:srgbClr val="666666"/>
                </a:solidFill>
                <a:effectLst/>
                <a:uLnTx/>
                <a:uFillTx/>
                <a:latin typeface="BBVABentonSans"/>
                <a:ea typeface="+mn-ea"/>
                <a:cs typeface="+mn-cs"/>
              </a:rPr>
              <a:t>La imagen de la naturaleza está fuertemente vinculada a su singularidad y necesidad de preservación, así como a valores de belleza, paz y tranquilidad. Se la percibe en un equilibrio delicado y alterable por la actividad humana. El consenso en torno a estos atributos es prácticamente unánime.</a:t>
            </a:r>
          </a:p>
        </p:txBody>
      </p:sp>
      <p:sp>
        <p:nvSpPr>
          <p:cNvPr id="17" name="3 CuadroTexto">
            <a:extLst>
              <a:ext uri="{FF2B5EF4-FFF2-40B4-BE49-F238E27FC236}">
                <a16:creationId xmlns:a16="http://schemas.microsoft.com/office/drawing/2014/main" id="{31998AE2-B6F8-374D-A67B-439AC3BD20A5}"/>
              </a:ext>
            </a:extLst>
          </p:cNvPr>
          <p:cNvSpPr txBox="1"/>
          <p:nvPr/>
        </p:nvSpPr>
        <p:spPr>
          <a:xfrm>
            <a:off x="6590399" y="1698425"/>
            <a:ext cx="1443256" cy="123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lvl="1" indent="7938">
              <a:lnSpc>
                <a:spcPts val="1000"/>
              </a:lnSpc>
              <a:spcBef>
                <a:spcPts val="300"/>
              </a:spcBef>
              <a:defRPr sz="800" b="1">
                <a:solidFill>
                  <a:srgbClr val="2A2A2A"/>
                </a:solidFill>
                <a:latin typeface="BBVABentonSans"/>
                <a:ea typeface="BBVABentonSans"/>
                <a:cs typeface="BBVABentonSans"/>
                <a:sym typeface="BBVABentonSans"/>
              </a:defRPr>
            </a:pPr>
            <a:r>
              <a:rPr lang="es-ES">
                <a:solidFill>
                  <a:srgbClr val="004481"/>
                </a:solidFill>
              </a:rPr>
              <a:t>Valor medio</a:t>
            </a:r>
            <a:endParaRPr>
              <a:solidFill>
                <a:srgbClr val="004481"/>
              </a:solidFill>
            </a:endParaRPr>
          </a:p>
        </p:txBody>
      </p:sp>
      <p:sp>
        <p:nvSpPr>
          <p:cNvPr id="2" name="object 2">
            <a:extLst>
              <a:ext uri="{FF2B5EF4-FFF2-40B4-BE49-F238E27FC236}">
                <a16:creationId xmlns:a16="http://schemas.microsoft.com/office/drawing/2014/main" id="{3403CF39-2C21-412B-E843-C26592321358}"/>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5</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3" name="CuadroTexto 2">
            <a:extLst>
              <a:ext uri="{FF2B5EF4-FFF2-40B4-BE49-F238E27FC236}">
                <a16:creationId xmlns:a16="http://schemas.microsoft.com/office/drawing/2014/main" id="{7FBCFC34-FFAF-CB13-16B8-48826F40AE7F}"/>
              </a:ext>
            </a:extLst>
          </p:cNvPr>
          <p:cNvSpPr txBox="1"/>
          <p:nvPr/>
        </p:nvSpPr>
        <p:spPr>
          <a:xfrm>
            <a:off x="7518387" y="489649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Tree>
    <p:extLst>
      <p:ext uri="{BB962C8B-B14F-4D97-AF65-F5344CB8AC3E}">
        <p14:creationId xmlns:p14="http://schemas.microsoft.com/office/powerpoint/2010/main" val="177090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5BD07-27FC-D638-59B8-B0292974DDA4}"/>
            </a:ext>
          </a:extLst>
        </p:cNvPr>
        <p:cNvGrpSpPr/>
        <p:nvPr/>
      </p:nvGrpSpPr>
      <p:grpSpPr>
        <a:xfrm>
          <a:off x="0" y="0"/>
          <a:ext cx="0" cy="0"/>
          <a:chOff x="0" y="0"/>
          <a:chExt cx="0" cy="0"/>
        </a:xfrm>
      </p:grpSpPr>
      <p:graphicFrame>
        <p:nvGraphicFramePr>
          <p:cNvPr id="4" name="Google Shape;195;p5">
            <a:extLst>
              <a:ext uri="{FF2B5EF4-FFF2-40B4-BE49-F238E27FC236}">
                <a16:creationId xmlns:a16="http://schemas.microsoft.com/office/drawing/2014/main" id="{881F0DF8-43CB-F6FC-DCB9-630D5D5E483E}"/>
              </a:ext>
            </a:extLst>
          </p:cNvPr>
          <p:cNvGraphicFramePr/>
          <p:nvPr>
            <p:extLst>
              <p:ext uri="{D42A27DB-BD31-4B8C-83A1-F6EECF244321}">
                <p14:modId xmlns:p14="http://schemas.microsoft.com/office/powerpoint/2010/main" val="1405294170"/>
              </p:ext>
            </p:extLst>
          </p:nvPr>
        </p:nvGraphicFramePr>
        <p:xfrm>
          <a:off x="5474261" y="1984051"/>
          <a:ext cx="2000427" cy="36299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oogle Shape;195;p5">
            <a:extLst>
              <a:ext uri="{FF2B5EF4-FFF2-40B4-BE49-F238E27FC236}">
                <a16:creationId xmlns:a16="http://schemas.microsoft.com/office/drawing/2014/main" id="{41879003-3262-86D0-8633-11FAEC9DAB85}"/>
              </a:ext>
            </a:extLst>
          </p:cNvPr>
          <p:cNvGraphicFramePr/>
          <p:nvPr>
            <p:extLst>
              <p:ext uri="{D42A27DB-BD31-4B8C-83A1-F6EECF244321}">
                <p14:modId xmlns:p14="http://schemas.microsoft.com/office/powerpoint/2010/main" val="4176106087"/>
              </p:ext>
            </p:extLst>
          </p:nvPr>
        </p:nvGraphicFramePr>
        <p:xfrm>
          <a:off x="874338" y="1906791"/>
          <a:ext cx="6407310" cy="3510089"/>
        </p:xfrm>
        <a:graphic>
          <a:graphicData uri="http://schemas.openxmlformats.org/drawingml/2006/chart">
            <c:chart xmlns:c="http://schemas.openxmlformats.org/drawingml/2006/chart" xmlns:r="http://schemas.openxmlformats.org/officeDocument/2006/relationships" r:id="rId3"/>
          </a:graphicData>
        </a:graphic>
      </p:graphicFrame>
      <p:sp>
        <p:nvSpPr>
          <p:cNvPr id="12" name="Google Shape;53;p3">
            <a:extLst>
              <a:ext uri="{FF2B5EF4-FFF2-40B4-BE49-F238E27FC236}">
                <a16:creationId xmlns:a16="http://schemas.microsoft.com/office/drawing/2014/main" id="{CC829C54-6C0E-9F9E-F6F2-3B6A077B2452}"/>
              </a:ext>
            </a:extLst>
          </p:cNvPr>
          <p:cNvSpPr txBox="1"/>
          <p:nvPr/>
        </p:nvSpPr>
        <p:spPr>
          <a:xfrm>
            <a:off x="1400092" y="1663865"/>
            <a:ext cx="7023179"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AR" dirty="0">
                <a:solidFill>
                  <a:srgbClr val="004481"/>
                </a:solidFill>
              </a:rPr>
              <a:t>¿Cuál es su grado de acuerdo o desacuerdo con cada una de las siguientes frases? </a:t>
            </a:r>
            <a:r>
              <a:rPr lang="es-AR" sz="900" dirty="0">
                <a:solidFill>
                  <a:srgbClr val="004481"/>
                </a:solidFill>
                <a:latin typeface="BBVABentonSans" pitchFamily="2" charset="77"/>
              </a:rPr>
              <a:t>Distribución y media en una escala de 0 a 10, en la que 0 significa “completamente en desacuerdo” y 10 “completamente de acuerdo”</a:t>
            </a:r>
            <a:endParaRPr dirty="0">
              <a:solidFill>
                <a:srgbClr val="004481"/>
              </a:solidFill>
            </a:endParaRPr>
          </a:p>
        </p:txBody>
      </p:sp>
      <p:sp>
        <p:nvSpPr>
          <p:cNvPr id="10" name="Título 1">
            <a:extLst>
              <a:ext uri="{FF2B5EF4-FFF2-40B4-BE49-F238E27FC236}">
                <a16:creationId xmlns:a16="http://schemas.microsoft.com/office/drawing/2014/main" id="{1230B05F-2E8C-13E3-DA9B-A7A488FC081B}"/>
              </a:ext>
            </a:extLst>
          </p:cNvPr>
          <p:cNvSpPr>
            <a:spLocks noGrp="1"/>
          </p:cNvSpPr>
          <p:nvPr>
            <p:ph type="title"/>
          </p:nvPr>
        </p:nvSpPr>
        <p:spPr>
          <a:xfrm>
            <a:off x="495429" y="472718"/>
            <a:ext cx="8055923" cy="342000"/>
          </a:xfrm>
        </p:spPr>
        <p:txBody>
          <a:bodyPr/>
          <a:lstStyle/>
          <a:p>
            <a:r>
              <a:rPr lang="es-ES" sz="1800" dirty="0">
                <a:solidFill>
                  <a:srgbClr val="004481"/>
                </a:solidFill>
              </a:rPr>
              <a:t>Visión sobre la naturaleza: protección de la naturaleza vs. crecimiento económico</a:t>
            </a:r>
          </a:p>
        </p:txBody>
      </p:sp>
      <p:sp>
        <p:nvSpPr>
          <p:cNvPr id="13" name="3 CuadroTexto">
            <a:extLst>
              <a:ext uri="{FF2B5EF4-FFF2-40B4-BE49-F238E27FC236}">
                <a16:creationId xmlns:a16="http://schemas.microsoft.com/office/drawing/2014/main" id="{072DD8A3-0C6D-8A9B-21BE-8E31708D58AE}"/>
              </a:ext>
            </a:extLst>
          </p:cNvPr>
          <p:cNvSpPr txBox="1"/>
          <p:nvPr/>
        </p:nvSpPr>
        <p:spPr>
          <a:xfrm>
            <a:off x="492125" y="784708"/>
            <a:ext cx="8401050" cy="810094"/>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lvl="1" indent="0" algn="just">
              <a:lnSpc>
                <a:spcPts val="1600"/>
              </a:lnSpc>
              <a:spcBef>
                <a:spcPts val="600"/>
              </a:spcBef>
              <a:spcAft>
                <a:spcPts val="600"/>
              </a:spcAft>
              <a:buClr>
                <a:srgbClr val="00AAB4"/>
              </a:buClr>
              <a:buSzPct val="130000"/>
              <a:defRPr/>
            </a:pPr>
            <a:r>
              <a:rPr kumimoji="0" lang="es-ES_tradnl" sz="1200" b="0" i="0" u="none" strike="noStrike" kern="1200" cap="none" spc="0" normalizeH="0" baseline="0" noProof="0" dirty="0">
                <a:ln>
                  <a:noFill/>
                </a:ln>
                <a:solidFill>
                  <a:srgbClr val="666666"/>
                </a:solidFill>
                <a:effectLst/>
                <a:uLnTx/>
                <a:uFillTx/>
                <a:latin typeface="BBVABentonSans"/>
                <a:ea typeface="+mn-ea"/>
                <a:cs typeface="+mn-cs"/>
              </a:rPr>
              <a:t>La idea de que el crecimiento económico debe primar sobre la protección de la naturaleza suscita un amplio rechazo entre los españoles. Asimismo, aunque las opiniones aparecen más divididas respecto a si la explotación de la naturaleza es un requisito inevitable para el progreso, predomina claramente la percepción de que es posible compatibilizar el crecimiento económico con la protección de la naturaleza, sin que ambos objetivos constituyan una dicotomía excluyente.</a:t>
            </a:r>
          </a:p>
        </p:txBody>
      </p:sp>
      <p:sp>
        <p:nvSpPr>
          <p:cNvPr id="17" name="3 CuadroTexto">
            <a:extLst>
              <a:ext uri="{FF2B5EF4-FFF2-40B4-BE49-F238E27FC236}">
                <a16:creationId xmlns:a16="http://schemas.microsoft.com/office/drawing/2014/main" id="{B57D4CBA-F8B7-14D6-4249-19D1FF1905D7}"/>
              </a:ext>
            </a:extLst>
          </p:cNvPr>
          <p:cNvSpPr txBox="1"/>
          <p:nvPr/>
        </p:nvSpPr>
        <p:spPr>
          <a:xfrm>
            <a:off x="6435940" y="2000752"/>
            <a:ext cx="1443256" cy="1232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lvl="1" indent="7938">
              <a:lnSpc>
                <a:spcPts val="1000"/>
              </a:lnSpc>
              <a:spcBef>
                <a:spcPts val="300"/>
              </a:spcBef>
              <a:defRPr sz="800" b="1">
                <a:solidFill>
                  <a:srgbClr val="2A2A2A"/>
                </a:solidFill>
                <a:latin typeface="BBVABentonSans"/>
                <a:ea typeface="BBVABentonSans"/>
                <a:cs typeface="BBVABentonSans"/>
                <a:sym typeface="BBVABentonSans"/>
              </a:defRPr>
            </a:pPr>
            <a:r>
              <a:rPr lang="es-ES">
                <a:solidFill>
                  <a:srgbClr val="004481"/>
                </a:solidFill>
              </a:rPr>
              <a:t>Valor medio</a:t>
            </a:r>
            <a:endParaRPr>
              <a:solidFill>
                <a:srgbClr val="004481"/>
              </a:solidFill>
            </a:endParaRPr>
          </a:p>
        </p:txBody>
      </p:sp>
      <p:sp>
        <p:nvSpPr>
          <p:cNvPr id="2" name="object 2">
            <a:extLst>
              <a:ext uri="{FF2B5EF4-FFF2-40B4-BE49-F238E27FC236}">
                <a16:creationId xmlns:a16="http://schemas.microsoft.com/office/drawing/2014/main" id="{6630FEE7-63F6-23F6-8C76-A7C9E20B3601}"/>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6</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3" name="CuadroTexto 2">
            <a:extLst>
              <a:ext uri="{FF2B5EF4-FFF2-40B4-BE49-F238E27FC236}">
                <a16:creationId xmlns:a16="http://schemas.microsoft.com/office/drawing/2014/main" id="{8296E278-FB82-996D-50BB-D722F991F4E9}"/>
              </a:ext>
            </a:extLst>
          </p:cNvPr>
          <p:cNvSpPr txBox="1"/>
          <p:nvPr/>
        </p:nvSpPr>
        <p:spPr>
          <a:xfrm>
            <a:off x="7518387" y="4896499"/>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Tree>
    <p:extLst>
      <p:ext uri="{BB962C8B-B14F-4D97-AF65-F5344CB8AC3E}">
        <p14:creationId xmlns:p14="http://schemas.microsoft.com/office/powerpoint/2010/main" val="179273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Google Shape;53;p3">
            <a:extLst>
              <a:ext uri="{FF2B5EF4-FFF2-40B4-BE49-F238E27FC236}">
                <a16:creationId xmlns:a16="http://schemas.microsoft.com/office/drawing/2014/main" id="{0320567D-EDC8-1A4F-B29E-FD94F972F404}"/>
              </a:ext>
            </a:extLst>
          </p:cNvPr>
          <p:cNvSpPr txBox="1"/>
          <p:nvPr/>
        </p:nvSpPr>
        <p:spPr>
          <a:xfrm>
            <a:off x="1400092" y="1650115"/>
            <a:ext cx="7023179"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AR" dirty="0">
                <a:solidFill>
                  <a:srgbClr val="004481"/>
                </a:solidFill>
              </a:rPr>
              <a:t>¿Cuál es su grado de acuerdo o desacuerdo con cada una de las siguientes frases? </a:t>
            </a:r>
            <a:r>
              <a:rPr lang="es-AR" sz="900" dirty="0">
                <a:solidFill>
                  <a:srgbClr val="004481"/>
                </a:solidFill>
                <a:latin typeface="BBVABentonSans" pitchFamily="2" charset="77"/>
              </a:rPr>
              <a:t>Distribución y media en una escala de 0 a 10, en la que 0 significa “completamente en desacuerdo” y 10 “completamente de acuerdo”</a:t>
            </a:r>
            <a:endParaRPr dirty="0">
              <a:solidFill>
                <a:srgbClr val="004481"/>
              </a:solidFill>
            </a:endParaRPr>
          </a:p>
        </p:txBody>
      </p:sp>
      <p:sp>
        <p:nvSpPr>
          <p:cNvPr id="10" name="Título 1">
            <a:extLst>
              <a:ext uri="{FF2B5EF4-FFF2-40B4-BE49-F238E27FC236}">
                <a16:creationId xmlns:a16="http://schemas.microsoft.com/office/drawing/2014/main" id="{FB7935E1-A0B2-6B41-BE1D-97D1EA76D4C2}"/>
              </a:ext>
            </a:extLst>
          </p:cNvPr>
          <p:cNvSpPr>
            <a:spLocks noGrp="1"/>
          </p:cNvSpPr>
          <p:nvPr>
            <p:ph type="title"/>
          </p:nvPr>
        </p:nvSpPr>
        <p:spPr>
          <a:xfrm>
            <a:off x="495429" y="472718"/>
            <a:ext cx="8055923" cy="342000"/>
          </a:xfrm>
        </p:spPr>
        <p:txBody>
          <a:bodyPr/>
          <a:lstStyle/>
          <a:p>
            <a:r>
              <a:rPr lang="es-ES" sz="1800" dirty="0">
                <a:solidFill>
                  <a:srgbClr val="004481"/>
                </a:solidFill>
              </a:rPr>
              <a:t>Visión de la naturaleza: el uso de plantas y animales por los seres humanos</a:t>
            </a:r>
          </a:p>
        </p:txBody>
      </p:sp>
      <p:sp>
        <p:nvSpPr>
          <p:cNvPr id="13" name="3 CuadroTexto">
            <a:extLst>
              <a:ext uri="{FF2B5EF4-FFF2-40B4-BE49-F238E27FC236}">
                <a16:creationId xmlns:a16="http://schemas.microsoft.com/office/drawing/2014/main" id="{C54DFFBF-018F-C64C-9E66-A50C41C26674}"/>
              </a:ext>
            </a:extLst>
          </p:cNvPr>
          <p:cNvSpPr txBox="1"/>
          <p:nvPr/>
        </p:nvSpPr>
        <p:spPr>
          <a:xfrm>
            <a:off x="492125" y="784708"/>
            <a:ext cx="8401050" cy="625171"/>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lvl="1" indent="0" algn="just">
              <a:lnSpc>
                <a:spcPts val="1600"/>
              </a:lnSpc>
              <a:spcBef>
                <a:spcPts val="600"/>
              </a:spcBef>
              <a:spcAft>
                <a:spcPts val="600"/>
              </a:spcAft>
              <a:buClr>
                <a:srgbClr val="00AAB4"/>
              </a:buClr>
              <a:buSzPct val="130000"/>
              <a:defRPr/>
            </a:pPr>
            <a:r>
              <a:rPr lang="es-ES_tradnl" sz="1200" dirty="0">
                <a:solidFill>
                  <a:srgbClr val="666666"/>
                </a:solidFill>
                <a:latin typeface="BBVABentonSans"/>
              </a:rPr>
              <a:t>Los ciudadanos establecen una clara distinción entre las plantas y los animales. Mientras que las opiniones están divididas respecto a la idea de que las plantas existen para ser utilizadas por los seres humanos, rechazan mayoritariamente que los animales existan con ese mismo propósito.</a:t>
            </a:r>
          </a:p>
        </p:txBody>
      </p:sp>
      <p:sp>
        <p:nvSpPr>
          <p:cNvPr id="17" name="3 CuadroTexto">
            <a:extLst>
              <a:ext uri="{FF2B5EF4-FFF2-40B4-BE49-F238E27FC236}">
                <a16:creationId xmlns:a16="http://schemas.microsoft.com/office/drawing/2014/main" id="{31998AE2-B6F8-374D-A67B-439AC3BD20A5}"/>
              </a:ext>
            </a:extLst>
          </p:cNvPr>
          <p:cNvSpPr txBox="1"/>
          <p:nvPr/>
        </p:nvSpPr>
        <p:spPr>
          <a:xfrm>
            <a:off x="6297717" y="1972629"/>
            <a:ext cx="1443256" cy="1232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p>
            <a:pPr lvl="1" indent="7938">
              <a:lnSpc>
                <a:spcPts val="1000"/>
              </a:lnSpc>
              <a:spcBef>
                <a:spcPts val="300"/>
              </a:spcBef>
              <a:defRPr sz="800" b="1">
                <a:solidFill>
                  <a:srgbClr val="2A2A2A"/>
                </a:solidFill>
                <a:latin typeface="BBVABentonSans"/>
                <a:ea typeface="BBVABentonSans"/>
                <a:cs typeface="BBVABentonSans"/>
                <a:sym typeface="BBVABentonSans"/>
              </a:defRPr>
            </a:pPr>
            <a:r>
              <a:rPr lang="es-ES">
                <a:solidFill>
                  <a:srgbClr val="004481"/>
                </a:solidFill>
              </a:rPr>
              <a:t>Valor medio</a:t>
            </a:r>
            <a:endParaRPr>
              <a:solidFill>
                <a:srgbClr val="004481"/>
              </a:solidFill>
            </a:endParaRPr>
          </a:p>
        </p:txBody>
      </p:sp>
      <p:graphicFrame>
        <p:nvGraphicFramePr>
          <p:cNvPr id="8" name="Google Shape;195;p5">
            <a:extLst>
              <a:ext uri="{FF2B5EF4-FFF2-40B4-BE49-F238E27FC236}">
                <a16:creationId xmlns:a16="http://schemas.microsoft.com/office/drawing/2014/main" id="{2E2051B9-1625-7340-937F-48F70A75D84C}"/>
              </a:ext>
            </a:extLst>
          </p:cNvPr>
          <p:cNvGraphicFramePr/>
          <p:nvPr>
            <p:extLst>
              <p:ext uri="{D42A27DB-BD31-4B8C-83A1-F6EECF244321}">
                <p14:modId xmlns:p14="http://schemas.microsoft.com/office/powerpoint/2010/main" val="3153208265"/>
              </p:ext>
            </p:extLst>
          </p:nvPr>
        </p:nvGraphicFramePr>
        <p:xfrm>
          <a:off x="852393" y="1899476"/>
          <a:ext cx="6407310" cy="3510089"/>
        </p:xfrm>
        <a:graphic>
          <a:graphicData uri="http://schemas.openxmlformats.org/drawingml/2006/chart">
            <c:chart xmlns:c="http://schemas.openxmlformats.org/drawingml/2006/chart" xmlns:r="http://schemas.openxmlformats.org/officeDocument/2006/relationships" r:id="rId3"/>
          </a:graphicData>
        </a:graphic>
      </p:graphicFrame>
      <p:sp>
        <p:nvSpPr>
          <p:cNvPr id="3" name="object 2">
            <a:extLst>
              <a:ext uri="{FF2B5EF4-FFF2-40B4-BE49-F238E27FC236}">
                <a16:creationId xmlns:a16="http://schemas.microsoft.com/office/drawing/2014/main" id="{DB845943-BA5F-7EAF-BD6F-6E890FDFDB1D}"/>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7</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4" name="CuadroTexto 3">
            <a:extLst>
              <a:ext uri="{FF2B5EF4-FFF2-40B4-BE49-F238E27FC236}">
                <a16:creationId xmlns:a16="http://schemas.microsoft.com/office/drawing/2014/main" id="{627B7BF9-BDD4-4C7E-595B-796D08C4FCA5}"/>
              </a:ext>
            </a:extLst>
          </p:cNvPr>
          <p:cNvSpPr txBox="1"/>
          <p:nvPr/>
        </p:nvSpPr>
        <p:spPr>
          <a:xfrm>
            <a:off x="7671431" y="4912668"/>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graphicFrame>
        <p:nvGraphicFramePr>
          <p:cNvPr id="6" name="Google Shape;195;p5">
            <a:extLst>
              <a:ext uri="{FF2B5EF4-FFF2-40B4-BE49-F238E27FC236}">
                <a16:creationId xmlns:a16="http://schemas.microsoft.com/office/drawing/2014/main" id="{EB53B1B0-0D61-BB52-3909-4A03BC953772}"/>
              </a:ext>
            </a:extLst>
          </p:cNvPr>
          <p:cNvGraphicFramePr/>
          <p:nvPr>
            <p:extLst>
              <p:ext uri="{D42A27DB-BD31-4B8C-83A1-F6EECF244321}">
                <p14:modId xmlns:p14="http://schemas.microsoft.com/office/powerpoint/2010/main" val="148779264"/>
              </p:ext>
            </p:extLst>
          </p:nvPr>
        </p:nvGraphicFramePr>
        <p:xfrm>
          <a:off x="5474261" y="1984051"/>
          <a:ext cx="2000427" cy="362994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15840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C2299-B93C-8CCF-5EF5-95DD5ED7D2FE}"/>
            </a:ext>
          </a:extLst>
        </p:cNvPr>
        <p:cNvGrpSpPr/>
        <p:nvPr/>
      </p:nvGrpSpPr>
      <p:grpSpPr>
        <a:xfrm>
          <a:off x="0" y="0"/>
          <a:ext cx="0" cy="0"/>
          <a:chOff x="0" y="0"/>
          <a:chExt cx="0" cy="0"/>
        </a:xfrm>
      </p:grpSpPr>
      <p:sp>
        <p:nvSpPr>
          <p:cNvPr id="13" name="3 CuadroTexto">
            <a:extLst>
              <a:ext uri="{FF2B5EF4-FFF2-40B4-BE49-F238E27FC236}">
                <a16:creationId xmlns:a16="http://schemas.microsoft.com/office/drawing/2014/main" id="{7E025296-BF22-21B8-2461-B3C0718959E1}"/>
              </a:ext>
            </a:extLst>
          </p:cNvPr>
          <p:cNvSpPr txBox="1"/>
          <p:nvPr/>
        </p:nvSpPr>
        <p:spPr>
          <a:xfrm>
            <a:off x="492125" y="753328"/>
            <a:ext cx="8466442" cy="1544141"/>
          </a:xfrm>
          <a:prstGeom prst="rect">
            <a:avLst/>
          </a:prstGeom>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algn="just" fontAlgn="base"/>
            <a:r>
              <a:rPr lang="es-ES" sz="1200" dirty="0">
                <a:solidFill>
                  <a:srgbClr val="666666"/>
                </a:solidFill>
                <a:latin typeface="BBVABentonSans"/>
              </a:rPr>
              <a:t>La identificación de la naturaleza con atributos como la belleza y su capacidad para inspirar tranquilidad se mantiene estable desde hace más de una década. En ese mismo período, se ha reforzado el consenso en torno a la idea de que su equilibrio es frágil y altamente vulnerable a las actividades humanas, al tiempo que ha aumentado el rechazo a anteponer el crecimiento económico a la protección del medio ambiente.</a:t>
            </a:r>
          </a:p>
          <a:p>
            <a:pPr algn="just" fontAlgn="base"/>
            <a:endParaRPr lang="es-ES" sz="1200" dirty="0">
              <a:solidFill>
                <a:srgbClr val="666666"/>
              </a:solidFill>
              <a:latin typeface="BBVABentonSans"/>
            </a:endParaRPr>
          </a:p>
        </p:txBody>
      </p:sp>
      <p:graphicFrame>
        <p:nvGraphicFramePr>
          <p:cNvPr id="8" name="Google Shape;195;p5">
            <a:extLst>
              <a:ext uri="{FF2B5EF4-FFF2-40B4-BE49-F238E27FC236}">
                <a16:creationId xmlns:a16="http://schemas.microsoft.com/office/drawing/2014/main" id="{ABEBB6DA-5509-3AFB-0B11-10764EC35E56}"/>
              </a:ext>
            </a:extLst>
          </p:cNvPr>
          <p:cNvGraphicFramePr/>
          <p:nvPr>
            <p:extLst>
              <p:ext uri="{D42A27DB-BD31-4B8C-83A1-F6EECF244321}">
                <p14:modId xmlns:p14="http://schemas.microsoft.com/office/powerpoint/2010/main" val="746472136"/>
              </p:ext>
            </p:extLst>
          </p:nvPr>
        </p:nvGraphicFramePr>
        <p:xfrm>
          <a:off x="720729" y="1903151"/>
          <a:ext cx="7708965" cy="3044825"/>
        </p:xfrm>
        <a:graphic>
          <a:graphicData uri="http://schemas.openxmlformats.org/drawingml/2006/chart">
            <c:chart xmlns:c="http://schemas.openxmlformats.org/drawingml/2006/chart" xmlns:r="http://schemas.openxmlformats.org/officeDocument/2006/relationships" r:id="rId2"/>
          </a:graphicData>
        </a:graphic>
      </p:graphicFrame>
      <p:sp>
        <p:nvSpPr>
          <p:cNvPr id="2" name="object 2">
            <a:extLst>
              <a:ext uri="{FF2B5EF4-FFF2-40B4-BE49-F238E27FC236}">
                <a16:creationId xmlns:a16="http://schemas.microsoft.com/office/drawing/2014/main" id="{5B7D627F-4FFC-9425-F90B-CEB67DF63323}"/>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8</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3" name="Título 1">
            <a:extLst>
              <a:ext uri="{FF2B5EF4-FFF2-40B4-BE49-F238E27FC236}">
                <a16:creationId xmlns:a16="http://schemas.microsoft.com/office/drawing/2014/main" id="{EC0B1BFD-047A-AEE8-F06F-699244A9F67B}"/>
              </a:ext>
            </a:extLst>
          </p:cNvPr>
          <p:cNvSpPr>
            <a:spLocks noGrp="1"/>
          </p:cNvSpPr>
          <p:nvPr>
            <p:ph type="title"/>
          </p:nvPr>
        </p:nvSpPr>
        <p:spPr>
          <a:xfrm>
            <a:off x="473010" y="406726"/>
            <a:ext cx="7888670" cy="342000"/>
          </a:xfrm>
        </p:spPr>
        <p:txBody>
          <a:bodyPr/>
          <a:lstStyle/>
          <a:p>
            <a:r>
              <a:rPr lang="es-ES" sz="1800" dirty="0">
                <a:solidFill>
                  <a:srgbClr val="004481"/>
                </a:solidFill>
              </a:rPr>
              <a:t>Evolución de la visión sobre la naturaleza</a:t>
            </a:r>
            <a:endParaRPr lang="es-ES" sz="1600" dirty="0">
              <a:solidFill>
                <a:srgbClr val="004481"/>
              </a:solidFill>
            </a:endParaRPr>
          </a:p>
        </p:txBody>
      </p:sp>
      <p:sp>
        <p:nvSpPr>
          <p:cNvPr id="5" name="Google Shape;53;p3">
            <a:extLst>
              <a:ext uri="{FF2B5EF4-FFF2-40B4-BE49-F238E27FC236}">
                <a16:creationId xmlns:a16="http://schemas.microsoft.com/office/drawing/2014/main" id="{5C63E7ED-846C-6262-E662-912EDD6FD3B0}"/>
              </a:ext>
            </a:extLst>
          </p:cNvPr>
          <p:cNvSpPr txBox="1"/>
          <p:nvPr/>
        </p:nvSpPr>
        <p:spPr>
          <a:xfrm>
            <a:off x="1400092" y="1650115"/>
            <a:ext cx="7023179"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r>
              <a:rPr lang="es-AR" dirty="0">
                <a:solidFill>
                  <a:srgbClr val="004481"/>
                </a:solidFill>
              </a:rPr>
              <a:t>¿Cuál es su grado de acuerdo o desacuerdo con cada una de las siguientes frases? M</a:t>
            </a:r>
            <a:r>
              <a:rPr lang="es-AR" sz="900" dirty="0">
                <a:solidFill>
                  <a:srgbClr val="004481"/>
                </a:solidFill>
                <a:latin typeface="BBVABentonSans" pitchFamily="2" charset="77"/>
              </a:rPr>
              <a:t>edia en una escala de 0 a 10, en la que 0 significa “completamente en desacuerdo” y 10 “completamente de acuerdo”</a:t>
            </a:r>
            <a:endParaRPr dirty="0">
              <a:solidFill>
                <a:srgbClr val="004481"/>
              </a:solidFill>
            </a:endParaRPr>
          </a:p>
        </p:txBody>
      </p:sp>
    </p:spTree>
    <p:extLst>
      <p:ext uri="{BB962C8B-B14F-4D97-AF65-F5344CB8AC3E}">
        <p14:creationId xmlns:p14="http://schemas.microsoft.com/office/powerpoint/2010/main" val="368276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055E3-A6B0-A097-A4D2-DEE45C4D2BAE}"/>
            </a:ext>
          </a:extLst>
        </p:cNvPr>
        <p:cNvGrpSpPr/>
        <p:nvPr/>
      </p:nvGrpSpPr>
      <p:grpSpPr>
        <a:xfrm>
          <a:off x="0" y="0"/>
          <a:ext cx="0" cy="0"/>
          <a:chOff x="0" y="0"/>
          <a:chExt cx="0" cy="0"/>
        </a:xfrm>
      </p:grpSpPr>
      <p:sp>
        <p:nvSpPr>
          <p:cNvPr id="10" name="Título 1">
            <a:extLst>
              <a:ext uri="{FF2B5EF4-FFF2-40B4-BE49-F238E27FC236}">
                <a16:creationId xmlns:a16="http://schemas.microsoft.com/office/drawing/2014/main" id="{156FF345-D9B0-6A1C-59D0-14130D1C3F6E}"/>
              </a:ext>
            </a:extLst>
          </p:cNvPr>
          <p:cNvSpPr>
            <a:spLocks noGrp="1"/>
          </p:cNvSpPr>
          <p:nvPr>
            <p:ph type="title"/>
          </p:nvPr>
        </p:nvSpPr>
        <p:spPr>
          <a:xfrm>
            <a:off x="495429" y="472718"/>
            <a:ext cx="8055923" cy="342000"/>
          </a:xfrm>
        </p:spPr>
        <p:txBody>
          <a:bodyPr/>
          <a:lstStyle/>
          <a:p>
            <a:r>
              <a:rPr lang="es-ES" sz="1800" dirty="0">
                <a:solidFill>
                  <a:srgbClr val="004481"/>
                </a:solidFill>
              </a:rPr>
              <a:t>El origen de los seres humanos</a:t>
            </a:r>
          </a:p>
        </p:txBody>
      </p:sp>
      <p:sp>
        <p:nvSpPr>
          <p:cNvPr id="13" name="3 CuadroTexto">
            <a:extLst>
              <a:ext uri="{FF2B5EF4-FFF2-40B4-BE49-F238E27FC236}">
                <a16:creationId xmlns:a16="http://schemas.microsoft.com/office/drawing/2014/main" id="{4CD190BD-6171-AFA9-FE72-C8DDB2B4314F}"/>
              </a:ext>
            </a:extLst>
          </p:cNvPr>
          <p:cNvSpPr txBox="1"/>
          <p:nvPr/>
        </p:nvSpPr>
        <p:spPr>
          <a:xfrm>
            <a:off x="492125" y="784708"/>
            <a:ext cx="8401050" cy="399725"/>
          </a:xfrm>
          <a:prstGeom prst="rect">
            <a:avLst/>
          </a:prstGeom>
          <a:noFill/>
        </p:spPr>
        <p:txBody>
          <a:bodyPr wrap="square" lIns="0" tIns="0" rIns="0" bIns="0">
            <a:spAutoFit/>
          </a:bodyPr>
          <a:lstStyle>
            <a:defPPr>
              <a:defRPr lang="es-ES_tradnl"/>
            </a:defPPr>
            <a:lvl1pPr lvl="0" defTabSz="356599" fontAlgn="auto">
              <a:lnSpc>
                <a:spcPct val="110000"/>
              </a:lnSpc>
              <a:spcBef>
                <a:spcPts val="4200"/>
              </a:spcBef>
              <a:spcAft>
                <a:spcPts val="0"/>
              </a:spcAft>
              <a:defRPr sz="1600" u="none">
                <a:solidFill>
                  <a:schemeClr val="bg2"/>
                </a:solidFill>
                <a:latin typeface="+mn-lt"/>
                <a:ea typeface="+mn-ea"/>
              </a:defRPr>
            </a:lvl1pPr>
          </a:lstStyle>
          <a:p>
            <a:pPr marL="7938" lvl="1" indent="0" algn="just">
              <a:lnSpc>
                <a:spcPts val="1600"/>
              </a:lnSpc>
              <a:spcBef>
                <a:spcPts val="600"/>
              </a:spcBef>
              <a:spcAft>
                <a:spcPts val="600"/>
              </a:spcAft>
              <a:buClr>
                <a:srgbClr val="00AAB4"/>
              </a:buClr>
              <a:buSzPct val="130000"/>
              <a:defRPr/>
            </a:pPr>
            <a:r>
              <a:rPr lang="es-ES_tradnl" sz="1200" dirty="0">
                <a:solidFill>
                  <a:srgbClr val="666666"/>
                </a:solidFill>
                <a:latin typeface="BBVABentonSans"/>
              </a:rPr>
              <a:t>Existe un claro consenso a favor de la explicación científica en el origen de los seres humanos, según la cual la especie humana ha evolucionado a partir de especies anteriores.</a:t>
            </a:r>
          </a:p>
        </p:txBody>
      </p:sp>
      <p:sp>
        <p:nvSpPr>
          <p:cNvPr id="3" name="object 2">
            <a:extLst>
              <a:ext uri="{FF2B5EF4-FFF2-40B4-BE49-F238E27FC236}">
                <a16:creationId xmlns:a16="http://schemas.microsoft.com/office/drawing/2014/main" id="{D968C76B-A8A3-F610-17A1-1780706AEF9A}"/>
              </a:ext>
            </a:extLst>
          </p:cNvPr>
          <p:cNvSpPr txBox="1">
            <a:spLocks noGrp="1"/>
          </p:cNvSpPr>
          <p:nvPr>
            <p:ph type="sldNum" sz="quarter" idx="2"/>
          </p:nvPr>
        </p:nvSpPr>
        <p:spPr>
          <a:xfrm>
            <a:off x="8958567" y="31388"/>
            <a:ext cx="127001" cy="12700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5143" lvl="0" indent="0" algn="ctr" defTabSz="925669" rtl="0" eaLnBrk="1" fontAlgn="auto" latinLnBrk="0" hangingPunct="0">
              <a:lnSpc>
                <a:spcPct val="100000"/>
              </a:lnSpc>
              <a:spcBef>
                <a:spcPts val="0"/>
              </a:spcBef>
              <a:spcAft>
                <a:spcPts val="0"/>
              </a:spcAft>
              <a:buClrTx/>
              <a:buSzTx/>
              <a:buFontTx/>
              <a:buNone/>
              <a:tabLst/>
              <a:defRPr/>
            </a:pPr>
            <a:fld id="{86CB4B4D-7CA3-9044-876B-883B54F8677D}" type="slidenum">
              <a:rPr kumimoji="0" sz="700" b="0" i="0" u="none" strike="noStrike" kern="0" cap="none" spc="0" normalizeH="0" baseline="0" noProof="0">
                <a:ln>
                  <a:noFill/>
                </a:ln>
                <a:solidFill>
                  <a:srgbClr val="FFFFFF"/>
                </a:solidFill>
                <a:effectLst/>
                <a:uLnTx/>
                <a:uFillTx/>
                <a:latin typeface="BBVABentonSans"/>
                <a:sym typeface="BBVABentonSans"/>
              </a:rPr>
              <a:pPr marL="0" marR="5143" lvl="0" indent="0" algn="ctr" defTabSz="925669" rtl="0" eaLnBrk="1" fontAlgn="auto" latinLnBrk="0" hangingPunct="0">
                <a:lnSpc>
                  <a:spcPct val="100000"/>
                </a:lnSpc>
                <a:spcBef>
                  <a:spcPts val="0"/>
                </a:spcBef>
                <a:spcAft>
                  <a:spcPts val="0"/>
                </a:spcAft>
                <a:buClrTx/>
                <a:buSzTx/>
                <a:buFontTx/>
                <a:buNone/>
                <a:tabLst/>
                <a:defRPr/>
              </a:pPr>
              <a:t>9</a:t>
            </a:fld>
            <a:endParaRPr kumimoji="0" sz="700" b="0" i="0" u="none" strike="noStrike" kern="0" cap="none" spc="0" normalizeH="0" baseline="0" noProof="0">
              <a:ln>
                <a:noFill/>
              </a:ln>
              <a:solidFill>
                <a:srgbClr val="FFFFFF"/>
              </a:solidFill>
              <a:effectLst/>
              <a:uLnTx/>
              <a:uFillTx/>
              <a:latin typeface="BBVABentonSans"/>
              <a:sym typeface="BBVABentonSans"/>
            </a:endParaRPr>
          </a:p>
        </p:txBody>
      </p:sp>
      <p:sp>
        <p:nvSpPr>
          <p:cNvPr id="4" name="CuadroTexto 3">
            <a:extLst>
              <a:ext uri="{FF2B5EF4-FFF2-40B4-BE49-F238E27FC236}">
                <a16:creationId xmlns:a16="http://schemas.microsoft.com/office/drawing/2014/main" id="{3E3FDEA7-AAFE-C5EE-FE88-B15E1D3690D0}"/>
              </a:ext>
            </a:extLst>
          </p:cNvPr>
          <p:cNvSpPr txBox="1"/>
          <p:nvPr/>
        </p:nvSpPr>
        <p:spPr>
          <a:xfrm>
            <a:off x="7671431" y="4912668"/>
            <a:ext cx="1503680" cy="230832"/>
          </a:xfrm>
          <a:prstGeom prst="rect">
            <a:avLst/>
          </a:prstGeom>
          <a:noFill/>
        </p:spPr>
        <p:txBody>
          <a:bodyPr wrap="square">
            <a:sp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r>
              <a:rPr kumimoji="0" lang="es-AR" sz="900" b="0" i="0" u="none" strike="noStrike" kern="0" cap="none" spc="0" normalizeH="0" baseline="0" noProof="0" dirty="0">
                <a:ln>
                  <a:noFill/>
                </a:ln>
                <a:solidFill>
                  <a:srgbClr val="666666"/>
                </a:solidFill>
                <a:effectLst/>
                <a:uLnTx/>
                <a:uFillTx/>
                <a:latin typeface="BBVABentonSans"/>
                <a:sym typeface="BBVABentonSansLight"/>
              </a:rPr>
              <a:t>Base: total de casos (2.020) </a:t>
            </a:r>
          </a:p>
        </p:txBody>
      </p:sp>
      <p:sp>
        <p:nvSpPr>
          <p:cNvPr id="11" name="Google Shape;53;p3">
            <a:extLst>
              <a:ext uri="{FF2B5EF4-FFF2-40B4-BE49-F238E27FC236}">
                <a16:creationId xmlns:a16="http://schemas.microsoft.com/office/drawing/2014/main" id="{1FDA75E3-226C-2AD4-A155-41963183AC93}"/>
              </a:ext>
            </a:extLst>
          </p:cNvPr>
          <p:cNvSpPr txBox="1"/>
          <p:nvPr/>
        </p:nvSpPr>
        <p:spPr>
          <a:xfrm>
            <a:off x="673806" y="3054784"/>
            <a:ext cx="3561340" cy="506072"/>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gn="ctr" defTabSz="914400" eaLnBrk="1" fontAlgn="auto" latinLnBrk="0" hangingPunct="1">
              <a:buClr>
                <a:srgbClr val="072146"/>
              </a:buClr>
              <a:buSzPts val="1800"/>
              <a:buNone/>
              <a:tabLst/>
              <a:defRPr kumimoji="0" sz="1100" b="1" kern="0" spc="0" normalizeH="0" baseline="0">
                <a:ln>
                  <a:noFill/>
                </a:ln>
                <a:solidFill>
                  <a:srgbClr val="121212">
                    <a:lumMod val="50000"/>
                    <a:lumOff val="50000"/>
                  </a:srgbClr>
                </a:solidFill>
                <a:effectLst/>
                <a:uLnTx/>
                <a:uFillTx/>
                <a:latin typeface="BBVABentonSans" pitchFamily="2" charset="77"/>
              </a:defRPr>
            </a:lvl1pPr>
          </a:lstStyle>
          <a:p>
            <a:pPr marL="0" marR="0" lvl="0" indent="0" algn="ctr" defTabSz="914400" rtl="0" eaLnBrk="1" fontAlgn="auto" latinLnBrk="0" hangingPunct="1">
              <a:lnSpc>
                <a:spcPct val="100000"/>
              </a:lnSpc>
              <a:spcBef>
                <a:spcPts val="0"/>
              </a:spcBef>
              <a:spcAft>
                <a:spcPts val="0"/>
              </a:spcAft>
              <a:buClr>
                <a:srgbClr val="072146"/>
              </a:buClr>
              <a:buSzPts val="1800"/>
              <a:buFontTx/>
              <a:buNone/>
              <a:tabLst/>
              <a:defRPr/>
            </a:pPr>
            <a:r>
              <a:rPr lang="es-ES_tradnl" dirty="0">
                <a:solidFill>
                  <a:srgbClr val="004481"/>
                </a:solidFill>
              </a:rPr>
              <a:t>¿Cuál de las siguientes afirmaciones refleja mejor su opinión acerca del origen y evolución de los seres humanos?</a:t>
            </a:r>
            <a:endParaRPr kumimoji="0" lang="es-AR" sz="1100" b="1" i="0" u="none" strike="noStrike" kern="0" cap="none" spc="0" normalizeH="0" baseline="0" noProof="0" dirty="0">
              <a:ln>
                <a:noFill/>
              </a:ln>
              <a:solidFill>
                <a:srgbClr val="004481"/>
              </a:solidFill>
              <a:effectLst/>
              <a:uLnTx/>
              <a:uFillTx/>
              <a:latin typeface="BBVABentonSans" pitchFamily="2" charset="77"/>
              <a:sym typeface="BBVABentonSansLight"/>
            </a:endParaRPr>
          </a:p>
        </p:txBody>
      </p:sp>
      <p:graphicFrame>
        <p:nvGraphicFramePr>
          <p:cNvPr id="14" name="Object 8">
            <a:extLst>
              <a:ext uri="{FF2B5EF4-FFF2-40B4-BE49-F238E27FC236}">
                <a16:creationId xmlns:a16="http://schemas.microsoft.com/office/drawing/2014/main" id="{B7537A39-3B42-0A93-6957-16BD073A553D}"/>
              </a:ext>
            </a:extLst>
          </p:cNvPr>
          <p:cNvGraphicFramePr>
            <a:graphicFrameLocks noChangeAspect="1"/>
          </p:cNvGraphicFramePr>
          <p:nvPr>
            <p:extLst>
              <p:ext uri="{D42A27DB-BD31-4B8C-83A1-F6EECF244321}">
                <p14:modId xmlns:p14="http://schemas.microsoft.com/office/powerpoint/2010/main" val="2064363951"/>
              </p:ext>
            </p:extLst>
          </p:nvPr>
        </p:nvGraphicFramePr>
        <p:xfrm>
          <a:off x="3219630" y="2216150"/>
          <a:ext cx="5630379" cy="33262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33290818"/>
      </p:ext>
    </p:extLst>
  </p:cSld>
  <p:clrMapOvr>
    <a:masterClrMapping/>
  </p:clrMapOvr>
</p:sld>
</file>

<file path=ppt/theme/theme1.xml><?xml version="1.0" encoding="utf-8"?>
<a:theme xmlns:a="http://schemas.openxmlformats.org/drawingml/2006/main" name="3_BBVA Plantilla 16-9">
  <a:themeElements>
    <a:clrScheme name="BBVA CORONITA">
      <a:dk1>
        <a:srgbClr val="004481"/>
      </a:dk1>
      <a:lt1>
        <a:srgbClr val="FFFFFF"/>
      </a:lt1>
      <a:dk2>
        <a:srgbClr val="1464A5"/>
      </a:dk2>
      <a:lt2>
        <a:srgbClr val="121212"/>
      </a:lt2>
      <a:accent1>
        <a:srgbClr val="1973B8"/>
      </a:accent1>
      <a:accent2>
        <a:srgbClr val="5BBEFF"/>
      </a:accent2>
      <a:accent3>
        <a:srgbClr val="2DCCCD"/>
      </a:accent3>
      <a:accent4>
        <a:srgbClr val="072146"/>
      </a:accent4>
      <a:accent5>
        <a:srgbClr val="D8BE75"/>
      </a:accent5>
      <a:accent6>
        <a:srgbClr val="F7893B"/>
      </a:accent6>
      <a:hlink>
        <a:srgbClr val="004481"/>
      </a:hlink>
      <a:folHlink>
        <a:srgbClr val="072146"/>
      </a:folHlink>
    </a:clrScheme>
    <a:fontScheme name="Coronita">
      <a:majorFont>
        <a:latin typeface="BBVABentonSans"/>
        <a:ea typeface=""/>
        <a:cs typeface=""/>
      </a:majorFont>
      <a:minorFont>
        <a:latin typeface="BBVABentonSans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B_BBVA Plantilla PowerPoint_BBVA Benton Sans_16-9.potx" id="{7DD6FDC6-1C13-4392-8A01-F1921AC617D0}" vid="{61109BEF-2CAA-4129-9454-0882F15AF14B}"/>
    </a:ext>
  </a:extLst>
</a:theme>
</file>

<file path=ppt/theme/theme2.xml><?xml version="1.0" encoding="utf-8"?>
<a:theme xmlns:a="http://schemas.openxmlformats.org/drawingml/2006/main" name="BBVA Plantilla 16-9">
  <a:themeElements>
    <a:clrScheme name="BBVA Plantilla 16-9">
      <a:dk1>
        <a:srgbClr val="000000"/>
      </a:dk1>
      <a:lt1>
        <a:srgbClr val="FFFFFF"/>
      </a:lt1>
      <a:dk2>
        <a:srgbClr val="A7A7A7"/>
      </a:dk2>
      <a:lt2>
        <a:srgbClr val="535353"/>
      </a:lt2>
      <a:accent1>
        <a:srgbClr val="1973B8"/>
      </a:accent1>
      <a:accent2>
        <a:srgbClr val="5BBEFF"/>
      </a:accent2>
      <a:accent3>
        <a:srgbClr val="2DCCCD"/>
      </a:accent3>
      <a:accent4>
        <a:srgbClr val="072146"/>
      </a:accent4>
      <a:accent5>
        <a:srgbClr val="D8BE75"/>
      </a:accent5>
      <a:accent6>
        <a:srgbClr val="F7893B"/>
      </a:accent6>
      <a:hlink>
        <a:srgbClr val="0000FF"/>
      </a:hlink>
      <a:folHlink>
        <a:srgbClr val="FF00FF"/>
      </a:folHlink>
    </a:clrScheme>
    <a:fontScheme name="BBVA Plantilla 16-9">
      <a:majorFont>
        <a:latin typeface="Calibri"/>
        <a:ea typeface="Calibri"/>
        <a:cs typeface="Calibri"/>
      </a:majorFont>
      <a:minorFont>
        <a:latin typeface="Helvetica"/>
        <a:ea typeface="Helvetica"/>
        <a:cs typeface="Helvetica"/>
      </a:minorFont>
    </a:fontScheme>
    <a:fmtScheme name="BBVA Plantilla 1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4481"/>
            </a:solidFill>
            <a:effectLst/>
            <a:uFillTx/>
            <a:latin typeface="BBVABentonSansLight"/>
            <a:ea typeface="BBVABentonSansLight"/>
            <a:cs typeface="BBVABentonSansLight"/>
            <a:sym typeface="BBVABentonSans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BBVA CORONITA">
    <a:dk1>
      <a:srgbClr val="004481"/>
    </a:dk1>
    <a:lt1>
      <a:srgbClr val="FFFFFF"/>
    </a:lt1>
    <a:dk2>
      <a:srgbClr val="1464A5"/>
    </a:dk2>
    <a:lt2>
      <a:srgbClr val="121212"/>
    </a:lt2>
    <a:accent1>
      <a:srgbClr val="1973B8"/>
    </a:accent1>
    <a:accent2>
      <a:srgbClr val="5BBEFF"/>
    </a:accent2>
    <a:accent3>
      <a:srgbClr val="2DCCCD"/>
    </a:accent3>
    <a:accent4>
      <a:srgbClr val="072146"/>
    </a:accent4>
    <a:accent5>
      <a:srgbClr val="D8BE75"/>
    </a:accent5>
    <a:accent6>
      <a:srgbClr val="F7893B"/>
    </a:accent6>
    <a:hlink>
      <a:srgbClr val="004481"/>
    </a:hlink>
    <a:folHlink>
      <a:srgbClr val="072146"/>
    </a:folHlink>
  </a:clrScheme>
  <a:fontScheme name="Coronita">
    <a:majorFont>
      <a:latin typeface="BBVABentonSans"/>
      <a:ea typeface=""/>
      <a:cs typeface=""/>
    </a:majorFont>
    <a:minorFont>
      <a:latin typeface="BBVABentonSans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BBVA CORONITA">
    <a:dk1>
      <a:srgbClr val="004481"/>
    </a:dk1>
    <a:lt1>
      <a:srgbClr val="FFFFFF"/>
    </a:lt1>
    <a:dk2>
      <a:srgbClr val="1464A5"/>
    </a:dk2>
    <a:lt2>
      <a:srgbClr val="121212"/>
    </a:lt2>
    <a:accent1>
      <a:srgbClr val="1973B8"/>
    </a:accent1>
    <a:accent2>
      <a:srgbClr val="5BBEFF"/>
    </a:accent2>
    <a:accent3>
      <a:srgbClr val="2DCCCD"/>
    </a:accent3>
    <a:accent4>
      <a:srgbClr val="072146"/>
    </a:accent4>
    <a:accent5>
      <a:srgbClr val="D8BE75"/>
    </a:accent5>
    <a:accent6>
      <a:srgbClr val="F7893B"/>
    </a:accent6>
    <a:hlink>
      <a:srgbClr val="004481"/>
    </a:hlink>
    <a:folHlink>
      <a:srgbClr val="072146"/>
    </a:folHlink>
  </a:clrScheme>
  <a:fontScheme name="Coronita">
    <a:majorFont>
      <a:latin typeface="BBVABentonSans"/>
      <a:ea typeface=""/>
      <a:cs typeface=""/>
    </a:majorFont>
    <a:minorFont>
      <a:latin typeface="BBVABentonSans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BBVA CORONITA">
    <a:dk1>
      <a:srgbClr val="004481"/>
    </a:dk1>
    <a:lt1>
      <a:srgbClr val="FFFFFF"/>
    </a:lt1>
    <a:dk2>
      <a:srgbClr val="1464A5"/>
    </a:dk2>
    <a:lt2>
      <a:srgbClr val="121212"/>
    </a:lt2>
    <a:accent1>
      <a:srgbClr val="1973B8"/>
    </a:accent1>
    <a:accent2>
      <a:srgbClr val="5BBEFF"/>
    </a:accent2>
    <a:accent3>
      <a:srgbClr val="2DCCCD"/>
    </a:accent3>
    <a:accent4>
      <a:srgbClr val="072146"/>
    </a:accent4>
    <a:accent5>
      <a:srgbClr val="D8BE75"/>
    </a:accent5>
    <a:accent6>
      <a:srgbClr val="F7893B"/>
    </a:accent6>
    <a:hlink>
      <a:srgbClr val="004481"/>
    </a:hlink>
    <a:folHlink>
      <a:srgbClr val="072146"/>
    </a:folHlink>
  </a:clrScheme>
  <a:fontScheme name="Coronita">
    <a:majorFont>
      <a:latin typeface="BBVABentonSans"/>
      <a:ea typeface=""/>
      <a:cs typeface=""/>
    </a:majorFont>
    <a:minorFont>
      <a:latin typeface="BBVABentonSans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BBVA CORONITA">
    <a:dk1>
      <a:srgbClr val="004481"/>
    </a:dk1>
    <a:lt1>
      <a:srgbClr val="FFFFFF"/>
    </a:lt1>
    <a:dk2>
      <a:srgbClr val="1464A5"/>
    </a:dk2>
    <a:lt2>
      <a:srgbClr val="121212"/>
    </a:lt2>
    <a:accent1>
      <a:srgbClr val="1973B8"/>
    </a:accent1>
    <a:accent2>
      <a:srgbClr val="5BBEFF"/>
    </a:accent2>
    <a:accent3>
      <a:srgbClr val="2DCCCD"/>
    </a:accent3>
    <a:accent4>
      <a:srgbClr val="072146"/>
    </a:accent4>
    <a:accent5>
      <a:srgbClr val="D8BE75"/>
    </a:accent5>
    <a:accent6>
      <a:srgbClr val="F7893B"/>
    </a:accent6>
    <a:hlink>
      <a:srgbClr val="004481"/>
    </a:hlink>
    <a:folHlink>
      <a:srgbClr val="072146"/>
    </a:folHlink>
  </a:clrScheme>
  <a:fontScheme name="Coronita">
    <a:majorFont>
      <a:latin typeface="BBVABentonSans"/>
      <a:ea typeface=""/>
      <a:cs typeface=""/>
    </a:majorFont>
    <a:minorFont>
      <a:latin typeface="BBVABentonSans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2943</TotalTime>
  <Words>2321</Words>
  <Application>Microsoft Office PowerPoint</Application>
  <PresentationFormat>Presentación en pantalla (16:9)</PresentationFormat>
  <Paragraphs>157</Paragraphs>
  <Slides>21</Slides>
  <Notes>8</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21</vt:i4>
      </vt:variant>
    </vt:vector>
  </HeadingPairs>
  <TitlesOfParts>
    <vt:vector size="28" baseType="lpstr">
      <vt:lpstr>Arial</vt:lpstr>
      <vt:lpstr>BBVABentonSans</vt:lpstr>
      <vt:lpstr>BBVABentonSansLight</vt:lpstr>
      <vt:lpstr>Calibri</vt:lpstr>
      <vt:lpstr>Tiempos Headline</vt:lpstr>
      <vt:lpstr>Wingdings</vt:lpstr>
      <vt:lpstr>3_BBVA Plantilla 16-9</vt:lpstr>
      <vt:lpstr>Estudio Fundación BBVA Percepciones sobre la naturaleza y la biodiversidad Anexo: Gráficos</vt:lpstr>
      <vt:lpstr>Presentación de PowerPoint</vt:lpstr>
      <vt:lpstr>Interés e información</vt:lpstr>
      <vt:lpstr>Seguimiento de la información sobre naturaleza en diferentes canales</vt:lpstr>
      <vt:lpstr>Visión sobre la naturaleza: belleza, equilibrio e inspiración de tranquilidad</vt:lpstr>
      <vt:lpstr>Visión sobre la naturaleza: protección de la naturaleza vs. crecimiento económico</vt:lpstr>
      <vt:lpstr>Visión de la naturaleza: el uso de plantas y animales por los seres humanos</vt:lpstr>
      <vt:lpstr>Evolución de la visión sobre la naturaleza</vt:lpstr>
      <vt:lpstr>El origen de los seres humanos</vt:lpstr>
      <vt:lpstr>Presentación de PowerPoint</vt:lpstr>
      <vt:lpstr>Problemáticas vinculadas a la biodiversidad</vt:lpstr>
      <vt:lpstr>Preocupación por la desaparición de especies animales</vt:lpstr>
      <vt:lpstr>Actitudes hacia la biodiversidad</vt:lpstr>
      <vt:lpstr>Evolución de las actitudes hacia la biodiversidad</vt:lpstr>
      <vt:lpstr>La biodiversidad como una realidad</vt:lpstr>
      <vt:lpstr>Fenómenos que contribuyen a la pérdida de la biodiversidad</vt:lpstr>
      <vt:lpstr>Razones para conservar las especies</vt:lpstr>
      <vt:lpstr>Reintroducción de especies vs. restricciones en la agricultura y ganadería </vt:lpstr>
      <vt:lpstr>Familiaridad con especies en peligro de extinción</vt:lpstr>
      <vt:lpstr>Confianza en la gestión de instituciones para preservar la naturaleza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chelo perera</dc:creator>
  <cp:lastModifiedBy>J ,PUJOL RODRIGUEZ</cp:lastModifiedBy>
  <cp:revision>192</cp:revision>
  <dcterms:modified xsi:type="dcterms:W3CDTF">2026-07-14T10:40:40Z</dcterms:modified>
</cp:coreProperties>
</file>